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1pPr>
    <a:lvl2pPr marL="0" marR="0" indent="2286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2pPr>
    <a:lvl3pPr marL="0" marR="0" indent="4572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3pPr>
    <a:lvl4pPr marL="0" marR="0" indent="6858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4pPr>
    <a:lvl5pPr marL="0" marR="0" indent="9144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1">
              <a:hueOff val="178262"/>
              <a:satOff val="-8651"/>
              <a:lumOff val="-7254"/>
              <a:alpha val="29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6">
              <a:alpha val="25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01D7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239254"/>
              <a:lumOff val="-139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EB9B">
              <a:alpha val="26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4788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>
              <a:alpha val="75000"/>
            </a:srgbClr>
          </a:solidFill>
        </a:fill>
      </a:tcStyle>
    </a:wholeTbl>
    <a:band2H>
      <a:tcTxStyle b="def" i="def"/>
      <a:tcStyle>
        <a:tcBdr/>
        <a:fill>
          <a:solidFill>
            <a:srgbClr val="686A6A">
              <a:alpha val="8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222222"/>
              </a:solidFill>
              <a:prstDash val="solid"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86A6A">
              <a:alpha val="85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22222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988005"/>
          <c:y val="0.0841204"/>
          <c:w val="0.8962"/>
          <c:h val="0.78048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F82D89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6000" u="none">
                    <a:solidFill>
                      <a:srgbClr val="FFFFFF"/>
                    </a:solidFill>
                    <a:latin typeface="DIN Condensed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G.I</c:v>
                </c:pt>
                <c:pt idx="1">
                  <c:v>AI 5052</c:v>
                </c:pt>
                <c:pt idx="2">
                  <c:v>AI 6061</c:v>
                </c:pt>
                <c:pt idx="3">
                  <c:v>S.STEEL</c:v>
                </c:pt>
              </c:strCache>
            </c:strRef>
          </c:cat>
          <c:val>
            <c:numRef>
              <c:f>Sheet1!$B$2:$E$2</c:f>
              <c:numCache>
                <c:ptCount val="4"/>
                <c:pt idx="0">
                  <c:v>0.000000</c:v>
                </c:pt>
                <c:pt idx="1">
                  <c:v>0.000000</c:v>
                </c:pt>
                <c:pt idx="2">
                  <c:v>0.000000</c:v>
                </c:pt>
                <c:pt idx="3">
                  <c:v>0.000000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chemeClr val="accent6">
                <a:hueOff val="-1036173"/>
                <a:satOff val="-3113"/>
                <a:lumOff val="-7679"/>
              </a:schemeClr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###" sourceLinked="0"/>
            <c:txPr>
              <a:bodyPr/>
              <a:lstStyle/>
              <a:p>
                <a:pPr>
                  <a:defRPr b="0" i="0" strike="noStrike" sz="6000" u="none">
                    <a:solidFill>
                      <a:srgbClr val="FFFFFF"/>
                    </a:solidFill>
                    <a:latin typeface="DIN Condensed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G.I</c:v>
                </c:pt>
                <c:pt idx="1">
                  <c:v>AI 5052</c:v>
                </c:pt>
                <c:pt idx="2">
                  <c:v>AI 6061</c:v>
                </c:pt>
                <c:pt idx="3">
                  <c:v>S.STEEL</c:v>
                </c:pt>
              </c:strCache>
            </c:strRef>
          </c:cat>
          <c:val>
            <c:numRef>
              <c:f>Sheet1!$B$3:$E$3</c:f>
              <c:numCache>
                <c:ptCount val="4"/>
                <c:pt idx="0">
                  <c:v>85.000000</c:v>
                </c:pt>
                <c:pt idx="1">
                  <c:v>300.000000</c:v>
                </c:pt>
                <c:pt idx="2">
                  <c:v>270.000000</c:v>
                </c:pt>
                <c:pt idx="3">
                  <c:v>350.000000</c:v>
                </c:pt>
              </c:numCache>
            </c:numRef>
          </c:val>
        </c:ser>
        <c:gapWidth val="40"/>
        <c:overlap val="10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838787"/>
            </a:solidFill>
            <a:prstDash val="solid"/>
            <a:miter lim="400000"/>
          </a:ln>
        </c:spPr>
        <c:txPr>
          <a:bodyPr rot="0"/>
          <a:lstStyle/>
          <a:p>
            <a:pPr>
              <a:defRPr b="0" i="0" strike="noStrike" sz="3600" u="none">
                <a:solidFill>
                  <a:srgbClr val="FFFFFF"/>
                </a:solidFill>
                <a:latin typeface="DIN Condensed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A6AAA9">
                  <a:alpha val="50000"/>
                </a:srgbClr>
              </a:solidFill>
              <a:prstDash val="solid"/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b="0" i="0" strike="noStrike" sz="3600" u="none">
                <a:solidFill>
                  <a:srgbClr val="FFFFFF"/>
                </a:solidFill>
                <a:latin typeface="DIN Condensed"/>
              </a:defRPr>
            </a:pPr>
          </a:p>
        </c:txPr>
        <c:crossAx val="2094734552"/>
        <c:crosses val="autoZero"/>
        <c:crossBetween val="between"/>
        <c:majorUnit val="100"/>
        <c:minorUnit val="5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34988"/>
          <c:y val="0.0949605"/>
          <c:w val="0.642144"/>
          <c:h val="0.75513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2642C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6000" u="none">
                    <a:solidFill>
                      <a:srgbClr val="FFFFFF"/>
                    </a:solidFill>
                    <a:latin typeface="DIN Condensed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Proposed Arrangement</c:v>
                </c:pt>
                <c:pt idx="1">
                  <c:v>Current Art</c:v>
                </c:pt>
              </c:strCache>
            </c:strRef>
          </c:cat>
          <c:val>
            <c:numRef>
              <c:f>Sheet1!$B$2:$C$2</c:f>
              <c:numCache>
                <c:ptCount val="2"/>
                <c:pt idx="0">
                  <c:v>2.222220</c:v>
                </c:pt>
                <c:pt idx="1">
                  <c:v>2.222220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92B976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6000" u="none">
                    <a:solidFill>
                      <a:srgbClr val="FFFFFF"/>
                    </a:solidFill>
                    <a:latin typeface="DIN Condensed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Proposed Arrangement</c:v>
                </c:pt>
                <c:pt idx="1">
                  <c:v>Current Art</c:v>
                </c:pt>
              </c:strCache>
            </c:strRef>
          </c:cat>
          <c:val>
            <c:numRef>
              <c:f>Sheet1!$B$3:$C$3</c:f>
              <c:numCache>
                <c:ptCount val="2"/>
                <c:pt idx="0">
                  <c:v>0.000000</c:v>
                </c:pt>
                <c:pt idx="1">
                  <c:v>0.815752</c:v>
                </c:pt>
              </c:numCache>
            </c:numRef>
          </c:val>
        </c:ser>
        <c:gapWidth val="40"/>
        <c:overlap val="100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838787"/>
            </a:solidFill>
            <a:prstDash val="solid"/>
            <a:miter lim="400000"/>
          </a:ln>
        </c:spPr>
        <c:txPr>
          <a:bodyPr rot="0"/>
          <a:lstStyle/>
          <a:p>
            <a:pPr>
              <a:defRPr b="0" i="0" strike="noStrike" sz="3600" u="none">
                <a:solidFill>
                  <a:srgbClr val="FFFFFF"/>
                </a:solidFill>
                <a:latin typeface="DIN Condensed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b"/>
        <c:majorGridlines>
          <c:spPr>
            <a:ln w="12700" cap="flat">
              <a:solidFill>
                <a:srgbClr val="A6AAA9">
                  <a:alpha val="50000"/>
                </a:srgbClr>
              </a:solidFill>
              <a:prstDash val="solid"/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b="0" i="0" strike="noStrike" sz="3600" u="none">
                <a:solidFill>
                  <a:srgbClr val="FFFFFF"/>
                </a:solidFill>
                <a:latin typeface="DIN Condensed"/>
              </a:defRPr>
            </a:pPr>
          </a:p>
        </c:txPr>
        <c:crossAx val="2094734552"/>
        <c:crosses val="autoZero"/>
        <c:crossBetween val="between"/>
        <c:majorUnit val="1"/>
        <c:minorUnit val="0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4" name="Shape 16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Title &amp; Subtitle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" name="Title Text"/>
          <p:cNvSpPr txBox="1"/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Title Text</a:t>
            </a:r>
          </a:p>
        </p:txBody>
      </p:sp>
      <p:sp>
        <p:nvSpPr>
          <p:cNvPr id="14" name="Body Level One…"/>
          <p:cNvSpPr txBox="1"/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lide Number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"/>
          <p:cNvSpPr txBox="1"/>
          <p:nvPr>
            <p:ph type="body" sz="quarter" idx="13"/>
          </p:nvPr>
        </p:nvSpPr>
        <p:spPr>
          <a:xfrm>
            <a:off x="406400" y="292099"/>
            <a:ext cx="11176000" cy="6223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lnSpc>
                <a:spcPct val="80000"/>
              </a:lnSpc>
              <a:buClrTx/>
              <a:buSzTx/>
              <a:buFontTx/>
              <a:buNone/>
              <a:defRPr cap="all" spc="175">
                <a:solidFill>
                  <a:srgbClr val="838787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0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3 Up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Image"/>
          <p:cNvSpPr/>
          <p:nvPr>
            <p:ph type="pic" sz="half" idx="13"/>
          </p:nvPr>
        </p:nvSpPr>
        <p:spPr>
          <a:xfrm>
            <a:off x="6503154" y="0"/>
            <a:ext cx="6502401" cy="486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2" name="Image"/>
          <p:cNvSpPr/>
          <p:nvPr>
            <p:ph type="pic" sz="half" idx="14"/>
          </p:nvPr>
        </p:nvSpPr>
        <p:spPr>
          <a:xfrm>
            <a:off x="6502400" y="4902200"/>
            <a:ext cx="6502400" cy="486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3" name="Image"/>
          <p:cNvSpPr/>
          <p:nvPr>
            <p:ph type="pic" idx="15"/>
          </p:nvPr>
        </p:nvSpPr>
        <p:spPr>
          <a:xfrm>
            <a:off x="0" y="0"/>
            <a:ext cx="6468534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allout"/>
          <p:cNvSpPr/>
          <p:nvPr/>
        </p:nvSpPr>
        <p:spPr>
          <a:xfrm>
            <a:off x="469900" y="2362200"/>
            <a:ext cx="12065000" cy="5229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24" y="0"/>
                </a:moveTo>
                <a:cubicBezTo>
                  <a:pt x="100" y="0"/>
                  <a:pt x="0" y="232"/>
                  <a:pt x="0" y="516"/>
                </a:cubicBezTo>
                <a:lnTo>
                  <a:pt x="0" y="18789"/>
                </a:lnTo>
                <a:cubicBezTo>
                  <a:pt x="0" y="19073"/>
                  <a:pt x="100" y="19305"/>
                  <a:pt x="224" y="19305"/>
                </a:cubicBezTo>
                <a:lnTo>
                  <a:pt x="17228" y="19305"/>
                </a:lnTo>
                <a:lnTo>
                  <a:pt x="17850" y="21600"/>
                </a:lnTo>
                <a:lnTo>
                  <a:pt x="18471" y="19305"/>
                </a:lnTo>
                <a:lnTo>
                  <a:pt x="21376" y="19305"/>
                </a:lnTo>
                <a:cubicBezTo>
                  <a:pt x="21500" y="19305"/>
                  <a:pt x="21600" y="19073"/>
                  <a:pt x="21600" y="18789"/>
                </a:cubicBezTo>
                <a:lnTo>
                  <a:pt x="21600" y="516"/>
                </a:lnTo>
                <a:cubicBezTo>
                  <a:pt x="21600" y="232"/>
                  <a:pt x="21500" y="0"/>
                  <a:pt x="21376" y="0"/>
                </a:cubicBezTo>
                <a:lnTo>
                  <a:pt x="224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pPr>
          </a:p>
        </p:txBody>
      </p:sp>
      <p:sp>
        <p:nvSpPr>
          <p:cNvPr id="122" name="Type a quote here."/>
          <p:cNvSpPr txBox="1"/>
          <p:nvPr>
            <p:ph type="body" sz="quarter" idx="13"/>
          </p:nvPr>
        </p:nvSpPr>
        <p:spPr>
          <a:xfrm>
            <a:off x="889000" y="2908300"/>
            <a:ext cx="11226800" cy="1297944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584200">
              <a:lnSpc>
                <a:spcPct val="80000"/>
              </a:lnSpc>
              <a:buClrTx/>
              <a:buSzTx/>
              <a:buFontTx/>
              <a:buNone/>
              <a:defRPr cap="all" sz="9400"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123" name="Johnny Appleseed"/>
          <p:cNvSpPr txBox="1"/>
          <p:nvPr>
            <p:ph type="body" sz="quarter" idx="14"/>
          </p:nvPr>
        </p:nvSpPr>
        <p:spPr>
          <a:xfrm>
            <a:off x="406400" y="7789333"/>
            <a:ext cx="12192000" cy="863604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 defTabSz="584200">
              <a:lnSpc>
                <a:spcPct val="80000"/>
              </a:lnSpc>
              <a:buClrTx/>
              <a:buSzTx/>
              <a:buFontTx/>
              <a:buNone/>
              <a:defRPr sz="6000">
                <a:solidFill>
                  <a:srgbClr val="838787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pPr/>
            <a:r>
              <a:t>Johnny Appleseed</a:t>
            </a:r>
          </a:p>
        </p:txBody>
      </p:sp>
      <p:sp>
        <p:nvSpPr>
          <p:cNvPr id="124" name="Text"/>
          <p:cNvSpPr txBox="1"/>
          <p:nvPr>
            <p:ph type="body" sz="quarter" idx="15"/>
          </p:nvPr>
        </p:nvSpPr>
        <p:spPr>
          <a:xfrm>
            <a:off x="406400" y="292099"/>
            <a:ext cx="11176000" cy="6223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lnSpc>
                <a:spcPct val="80000"/>
              </a:lnSpc>
              <a:buClrTx/>
              <a:buSzTx/>
              <a:buFontTx/>
              <a:buNone/>
              <a:defRPr cap="all" spc="175">
                <a:solidFill>
                  <a:srgbClr val="838787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Quote Alt"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ype a quote here."/>
          <p:cNvSpPr txBox="1"/>
          <p:nvPr>
            <p:ph type="body" sz="quarter" idx="13"/>
          </p:nvPr>
        </p:nvSpPr>
        <p:spPr>
          <a:xfrm>
            <a:off x="5892800" y="2641600"/>
            <a:ext cx="6705600" cy="25019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584200">
              <a:lnSpc>
                <a:spcPct val="80000"/>
              </a:lnSpc>
              <a:buClrTx/>
              <a:buSzTx/>
              <a:buFontTx/>
              <a:buNone/>
              <a:defRPr cap="all" sz="9400"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133" name="Image"/>
          <p:cNvSpPr/>
          <p:nvPr>
            <p:ph type="pic" idx="14"/>
          </p:nvPr>
        </p:nvSpPr>
        <p:spPr>
          <a:xfrm>
            <a:off x="0" y="0"/>
            <a:ext cx="5486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4" name="Johnny Appleseed"/>
          <p:cNvSpPr txBox="1"/>
          <p:nvPr>
            <p:ph type="body" sz="quarter" idx="15"/>
          </p:nvPr>
        </p:nvSpPr>
        <p:spPr>
          <a:xfrm>
            <a:off x="5892800" y="7789333"/>
            <a:ext cx="6705600" cy="863604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>
              <a:lnSpc>
                <a:spcPct val="100000"/>
              </a:lnSpc>
              <a:buClrTx/>
              <a:buSzTx/>
              <a:buFontTx/>
              <a:buNone/>
              <a:defRPr sz="6000">
                <a:solidFill>
                  <a:srgbClr val="232323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pPr/>
            <a:r>
              <a:t>Johnny Appleseed</a:t>
            </a:r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Horizontal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3" name="Line"/>
          <p:cNvSpPr/>
          <p:nvPr>
            <p:ph type="body" sz="quarter" idx="14"/>
          </p:nvPr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</a:ln>
        </p:spPr>
        <p:txBody>
          <a:bodyPr anchor="ctr">
            <a:noAutofit/>
          </a:bodyPr>
          <a:lstStyle/>
          <a:p>
            <a:pPr marL="0" indent="0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" name="Title Text"/>
          <p:cNvSpPr txBox="1"/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Title Text</a:t>
            </a:r>
          </a:p>
        </p:txBody>
      </p:sp>
      <p:sp>
        <p:nvSpPr>
          <p:cNvPr id="25" name="Body Level One…"/>
          <p:cNvSpPr txBox="1"/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Subtitle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Line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" name="Title Text"/>
          <p:cNvSpPr txBox="1"/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Title Text</a:t>
            </a:r>
          </a:p>
        </p:txBody>
      </p:sp>
      <p:sp>
        <p:nvSpPr>
          <p:cNvPr id="35" name="Body Level One…"/>
          <p:cNvSpPr txBox="1"/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" name="Slide Number"/>
          <p:cNvSpPr txBox="1"/>
          <p:nvPr>
            <p:ph type="sldNum" sz="quarter" idx="2"/>
          </p:nvPr>
        </p:nvSpPr>
        <p:spPr>
          <a:xfrm>
            <a:off x="12161859" y="4191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Center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/>
          <p:nvPr>
            <p:ph type="title"/>
          </p:nvPr>
        </p:nvSpPr>
        <p:spPr>
          <a:xfrm>
            <a:off x="406400" y="4038600"/>
            <a:ext cx="12192000" cy="45212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Title Text</a:t>
            </a:r>
          </a:p>
        </p:txBody>
      </p:sp>
      <p:sp>
        <p:nvSpPr>
          <p:cNvPr id="44" name="Slide Number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Vertical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Line"/>
          <p:cNvSpPr/>
          <p:nvPr/>
        </p:nvSpPr>
        <p:spPr>
          <a:xfrm flipV="1">
            <a:off x="5892800" y="6141012"/>
            <a:ext cx="6705600" cy="145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" name="Image"/>
          <p:cNvSpPr/>
          <p:nvPr>
            <p:ph type="pic" idx="13"/>
          </p:nvPr>
        </p:nvSpPr>
        <p:spPr>
          <a:xfrm>
            <a:off x="0" y="0"/>
            <a:ext cx="5486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53" name="Title Text"/>
          <p:cNvSpPr txBox="1"/>
          <p:nvPr>
            <p:ph type="title"/>
          </p:nvPr>
        </p:nvSpPr>
        <p:spPr>
          <a:xfrm>
            <a:off x="5892800" y="6426200"/>
            <a:ext cx="67056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Title Text</a:t>
            </a:r>
          </a:p>
        </p:txBody>
      </p:sp>
      <p:sp>
        <p:nvSpPr>
          <p:cNvPr id="54" name="Body Level One…"/>
          <p:cNvSpPr txBox="1"/>
          <p:nvPr>
            <p:ph type="body" sz="quarter" idx="1"/>
          </p:nvPr>
        </p:nvSpPr>
        <p:spPr>
          <a:xfrm>
            <a:off x="5892800" y="4267200"/>
            <a:ext cx="6705600" cy="1803400"/>
          </a:xfrm>
          <a:prstGeom prst="rect">
            <a:avLst/>
          </a:prstGeom>
        </p:spPr>
        <p:txBody>
          <a:bodyPr anchor="b"/>
          <a:lstStyle>
            <a:lvl1pPr marL="0" indent="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 defTabSz="584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"/>
          <p:cNvSpPr txBox="1"/>
          <p:nvPr>
            <p:ph type="body" sz="quarter" idx="13"/>
          </p:nvPr>
        </p:nvSpPr>
        <p:spPr>
          <a:xfrm>
            <a:off x="406400" y="292099"/>
            <a:ext cx="11176000" cy="6223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lnSpc>
                <a:spcPct val="80000"/>
              </a:lnSpc>
              <a:buClrTx/>
              <a:buSzTx/>
              <a:buFontTx/>
              <a:buNone/>
              <a:defRPr cap="all" spc="175">
                <a:solidFill>
                  <a:srgbClr val="838787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6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"/>
          <p:cNvSpPr txBox="1"/>
          <p:nvPr>
            <p:ph type="body" sz="quarter" idx="13"/>
          </p:nvPr>
        </p:nvSpPr>
        <p:spPr>
          <a:xfrm>
            <a:off x="406400" y="292099"/>
            <a:ext cx="11176000" cy="6223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lnSpc>
                <a:spcPct val="80000"/>
              </a:lnSpc>
              <a:buClrTx/>
              <a:buSzTx/>
              <a:buFontTx/>
              <a:buNone/>
              <a:defRPr cap="all" spc="175">
                <a:solidFill>
                  <a:srgbClr val="838787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7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"/>
          <p:cNvSpPr txBox="1"/>
          <p:nvPr>
            <p:ph type="body" sz="quarter" idx="13"/>
          </p:nvPr>
        </p:nvSpPr>
        <p:spPr>
          <a:xfrm>
            <a:off x="406400" y="292099"/>
            <a:ext cx="11176000" cy="6223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lnSpc>
                <a:spcPct val="80000"/>
              </a:lnSpc>
              <a:buClrTx/>
              <a:buSzTx/>
              <a:buFontTx/>
              <a:buNone/>
              <a:defRPr cap="all" spc="175">
                <a:solidFill>
                  <a:srgbClr val="838787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8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"/>
          <p:cNvSpPr txBox="1"/>
          <p:nvPr>
            <p:ph type="body" sz="quarter" idx="13"/>
          </p:nvPr>
        </p:nvSpPr>
        <p:spPr>
          <a:xfrm>
            <a:off x="406400" y="292099"/>
            <a:ext cx="11176000" cy="6223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lnSpc>
                <a:spcPct val="80000"/>
              </a:lnSpc>
              <a:buClrTx/>
              <a:buSzTx/>
              <a:buFontTx/>
              <a:buNone/>
              <a:defRPr cap="all" spc="175">
                <a:solidFill>
                  <a:srgbClr val="838787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92" name="Image"/>
          <p:cNvSpPr/>
          <p:nvPr>
            <p:ph type="pic" sz="half" idx="14"/>
          </p:nvPr>
        </p:nvSpPr>
        <p:spPr>
          <a:xfrm>
            <a:off x="7112000" y="1536700"/>
            <a:ext cx="5486400" cy="7797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3" name="Title Text"/>
          <p:cNvSpPr txBox="1"/>
          <p:nvPr>
            <p:ph type="title"/>
          </p:nvPr>
        </p:nvSpPr>
        <p:spPr>
          <a:xfrm>
            <a:off x="406400" y="1536700"/>
            <a:ext cx="6299200" cy="7239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4" name="Body Level One…"/>
          <p:cNvSpPr txBox="1"/>
          <p:nvPr>
            <p:ph type="body" sz="half" idx="1"/>
          </p:nvPr>
        </p:nvSpPr>
        <p:spPr>
          <a:xfrm>
            <a:off x="406400" y="2743200"/>
            <a:ext cx="6299200" cy="6108700"/>
          </a:xfrm>
          <a:prstGeom prst="rect">
            <a:avLst/>
          </a:prstGeom>
        </p:spPr>
        <p:txBody>
          <a:bodyPr/>
          <a:lstStyle>
            <a:lvl1pPr marL="444500" indent="-444500" defTabSz="584200">
              <a:lnSpc>
                <a:spcPct val="100000"/>
              </a:lnSpc>
              <a:spcBef>
                <a:spcPts val="2800"/>
              </a:spcBef>
              <a:buClr>
                <a:schemeClr val="accent1"/>
              </a:buClr>
              <a:buChar char="▸"/>
              <a:defRPr sz="28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889000" indent="-444500" defTabSz="584200">
              <a:lnSpc>
                <a:spcPct val="100000"/>
              </a:lnSpc>
              <a:spcBef>
                <a:spcPts val="2800"/>
              </a:spcBef>
              <a:buClr>
                <a:schemeClr val="accent1"/>
              </a:buClr>
              <a:buChar char="▸"/>
              <a:defRPr sz="28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1333500" indent="-444500" defTabSz="584200">
              <a:lnSpc>
                <a:spcPct val="100000"/>
              </a:lnSpc>
              <a:spcBef>
                <a:spcPts val="2800"/>
              </a:spcBef>
              <a:buClr>
                <a:schemeClr val="accent1"/>
              </a:buClr>
              <a:buChar char="▸"/>
              <a:defRPr sz="28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1778000" indent="-444500" defTabSz="584200">
              <a:lnSpc>
                <a:spcPct val="100000"/>
              </a:lnSpc>
              <a:spcBef>
                <a:spcPts val="2800"/>
              </a:spcBef>
              <a:buClr>
                <a:schemeClr val="accent1"/>
              </a:buClr>
              <a:buChar char="▸"/>
              <a:defRPr sz="28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2222500" indent="-444500" defTabSz="584200">
              <a:lnSpc>
                <a:spcPct val="100000"/>
              </a:lnSpc>
              <a:spcBef>
                <a:spcPts val="2800"/>
              </a:spcBef>
              <a:buClr>
                <a:schemeClr val="accent1"/>
              </a:buClr>
              <a:buChar char="▸"/>
              <a:defRPr sz="28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 flipV="1">
            <a:off x="406400" y="993160"/>
            <a:ext cx="12192000" cy="263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406400" y="1536700"/>
            <a:ext cx="12192000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406400" y="2743200"/>
            <a:ext cx="12192000" cy="610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12186622" y="431800"/>
            <a:ext cx="406897" cy="457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sz="24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1pPr>
      <a:lvl2pPr marL="0" marR="0" indent="2286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2pPr>
      <a:lvl3pPr marL="0" marR="0" indent="4572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3pPr>
      <a:lvl4pPr marL="0" marR="0" indent="6858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4pPr>
      <a:lvl5pPr marL="0" marR="0" indent="9144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5pPr>
      <a:lvl6pPr marL="0" marR="0" indent="11430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6pPr>
      <a:lvl7pPr marL="0" marR="0" indent="13716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7pPr>
      <a:lvl8pPr marL="0" marR="0" indent="16002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8pPr>
      <a:lvl9pPr marL="0" marR="0" indent="18288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9pPr>
    </p:titleStyle>
    <p:bodyStyle>
      <a:lvl1pPr marL="457573" marR="0" indent="-457573" algn="l" defTabSz="457200" latinLnBrk="0">
        <a:lnSpc>
          <a:spcPct val="120000"/>
        </a:lnSpc>
        <a:spcBef>
          <a:spcPts val="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500" u="none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902073" marR="0" indent="-457573" algn="l" defTabSz="457200" latinLnBrk="0">
        <a:lnSpc>
          <a:spcPct val="120000"/>
        </a:lnSpc>
        <a:spcBef>
          <a:spcPts val="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500" u="none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1346573" marR="0" indent="-457573" algn="l" defTabSz="457200" latinLnBrk="0">
        <a:lnSpc>
          <a:spcPct val="120000"/>
        </a:lnSpc>
        <a:spcBef>
          <a:spcPts val="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500" u="none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1791073" marR="0" indent="-457573" algn="l" defTabSz="457200" latinLnBrk="0">
        <a:lnSpc>
          <a:spcPct val="120000"/>
        </a:lnSpc>
        <a:spcBef>
          <a:spcPts val="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500" u="none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2235573" marR="0" indent="-457573" algn="l" defTabSz="457200" latinLnBrk="0">
        <a:lnSpc>
          <a:spcPct val="120000"/>
        </a:lnSpc>
        <a:spcBef>
          <a:spcPts val="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500" u="none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2680073" marR="0" indent="-457573" algn="l" defTabSz="457200" latinLnBrk="0">
        <a:lnSpc>
          <a:spcPct val="120000"/>
        </a:lnSpc>
        <a:spcBef>
          <a:spcPts val="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500" u="none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3124573" marR="0" indent="-457573" algn="l" defTabSz="457200" latinLnBrk="0">
        <a:lnSpc>
          <a:spcPct val="120000"/>
        </a:lnSpc>
        <a:spcBef>
          <a:spcPts val="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500" u="none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3569073" marR="0" indent="-457573" algn="l" defTabSz="457200" latinLnBrk="0">
        <a:lnSpc>
          <a:spcPct val="120000"/>
        </a:lnSpc>
        <a:spcBef>
          <a:spcPts val="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500" u="none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4013573" marR="0" indent="-457573" algn="l" defTabSz="457200" latinLnBrk="0">
        <a:lnSpc>
          <a:spcPct val="120000"/>
        </a:lnSpc>
        <a:spcBef>
          <a:spcPts val="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500" u="none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Vegetable Slicer For Large  Scale  Applications"/>
          <p:cNvSpPr txBox="1"/>
          <p:nvPr>
            <p:ph type="ctrTitle"/>
          </p:nvPr>
        </p:nvSpPr>
        <p:spPr>
          <a:xfrm>
            <a:off x="406400" y="1778000"/>
            <a:ext cx="12192000" cy="2705100"/>
          </a:xfrm>
          <a:prstGeom prst="rect">
            <a:avLst/>
          </a:prstGeom>
        </p:spPr>
        <p:txBody>
          <a:bodyPr/>
          <a:lstStyle>
            <a:lvl1pPr algn="just" defTabSz="327152">
              <a:defRPr sz="10192"/>
            </a:lvl1pPr>
          </a:lstStyle>
          <a:p>
            <a:pPr/>
            <a:r>
              <a:t>Vegetable Slicer For Large  Scale  Applications</a:t>
            </a:r>
          </a:p>
        </p:txBody>
      </p:sp>
      <p:sp>
        <p:nvSpPr>
          <p:cNvPr id="167" name="Presentation by Panimalar Polytechnic College"/>
          <p:cNvSpPr txBox="1"/>
          <p:nvPr>
            <p:ph type="subTitle" sz="quarter" idx="1"/>
          </p:nvPr>
        </p:nvSpPr>
        <p:spPr>
          <a:xfrm>
            <a:off x="406400" y="6883400"/>
            <a:ext cx="12192000" cy="18034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FFFFFF"/>
                </a:solidFill>
              </a:defRPr>
            </a:lvl1pPr>
          </a:lstStyle>
          <a:p>
            <a:pPr/>
            <a:r>
              <a:t>Presentation by Panimalar Polytechnic College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Materials - Metals - II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Materials - Metals - II</a:t>
            </a:r>
          </a:p>
        </p:txBody>
      </p:sp>
      <p:sp>
        <p:nvSpPr>
          <p:cNvPr id="205" name="Aluminium - Stainless steel - Galvanized iron"/>
          <p:cNvSpPr txBox="1"/>
          <p:nvPr>
            <p:ph type="title"/>
          </p:nvPr>
        </p:nvSpPr>
        <p:spPr>
          <a:xfrm>
            <a:off x="406400" y="1978555"/>
            <a:ext cx="12192001" cy="723901"/>
          </a:xfrm>
          <a:prstGeom prst="rect">
            <a:avLst/>
          </a:prstGeom>
        </p:spPr>
        <p:txBody>
          <a:bodyPr/>
          <a:lstStyle>
            <a:lvl1pPr defTabSz="467359">
              <a:spcBef>
                <a:spcPts val="2200"/>
              </a:spcBef>
              <a:defRPr sz="4800"/>
            </a:lvl1pPr>
          </a:lstStyle>
          <a:p>
            <a:pPr/>
            <a:r>
              <a:t>Aluminium - Stainless steel - Galvanized iron </a:t>
            </a:r>
          </a:p>
        </p:txBody>
      </p:sp>
      <p:sp>
        <p:nvSpPr>
          <p:cNvPr id="206" name="Concept of value engineering is applied.…"/>
          <p:cNvSpPr txBox="1"/>
          <p:nvPr>
            <p:ph type="body" idx="1"/>
          </p:nvPr>
        </p:nvSpPr>
        <p:spPr>
          <a:xfrm>
            <a:off x="406400" y="3317857"/>
            <a:ext cx="12192001" cy="610870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  <a:defRPr cap="all"/>
            </a:pPr>
            <a:r>
              <a:t>Concept of value engineering is applied.</a:t>
            </a:r>
          </a:p>
          <a:p>
            <a:pPr>
              <a:lnSpc>
                <a:spcPct val="150000"/>
              </a:lnSpc>
              <a:defRPr cap="all"/>
            </a:pPr>
            <a:r>
              <a:t>Galvanized Iron is used where rigidity is needed.</a:t>
            </a:r>
          </a:p>
          <a:p>
            <a:pPr>
              <a:lnSpc>
                <a:spcPct val="150000"/>
              </a:lnSpc>
              <a:defRPr cap="all"/>
            </a:pPr>
            <a:r>
              <a:t>Aluminium is used in components that deal with liquids.</a:t>
            </a:r>
          </a:p>
          <a:p>
            <a:pPr>
              <a:lnSpc>
                <a:spcPct val="150000"/>
              </a:lnSpc>
              <a:defRPr cap="all"/>
            </a:pPr>
            <a:r>
              <a:t>Stainless steel is used for the blades to achieve precision and hygiene.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MATERIALS - OTHER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MATERIALS - OTHER</a:t>
            </a:r>
          </a:p>
        </p:txBody>
      </p:sp>
      <p:sp>
        <p:nvSpPr>
          <p:cNvPr id="209" name="SILICON CARBIDE(siC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67359">
              <a:spcBef>
                <a:spcPts val="2200"/>
              </a:spcBef>
              <a:defRPr sz="4800"/>
            </a:lvl1pPr>
          </a:lstStyle>
          <a:p>
            <a:pPr/>
            <a:r>
              <a:t>SILICON CARBIDE(siC)</a:t>
            </a:r>
          </a:p>
        </p:txBody>
      </p:sp>
      <p:sp>
        <p:nvSpPr>
          <p:cNvPr id="210" name="SiC IS USED AS AN ABRASIVE MATERIAL FOR THE PEELING PROCESS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just"/>
            <a:r>
              <a:t>SiC IS USED AS AN ABRASIVE MATERIAL FOR THE PEELING PROCESS.</a:t>
            </a:r>
          </a:p>
          <a:p>
            <a:pPr algn="just"/>
          </a:p>
          <a:p>
            <a:pPr algn="just"/>
            <a:r>
              <a:t>IT IS A STRONG COMPOSITE THAT HAS GOOD DURABILITY AND LOW COST.</a:t>
            </a:r>
          </a:p>
          <a:p>
            <a:pPr algn="just"/>
          </a:p>
          <a:p>
            <a:pPr algn="just"/>
            <a:r>
              <a:t>MILTON SILICON CARBIDE WATER PROOF PAPER IS USED IN THE PROPOSED ARRANGEMENT.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omparison - EXISTING VS PROPOSED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Comparison - EXISTING VS PROPOSED </a:t>
            </a:r>
          </a:p>
        </p:txBody>
      </p:sp>
      <p:sp>
        <p:nvSpPr>
          <p:cNvPr id="213" name="Current Art  vs proposed arrangemen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indent="182880" algn="ctr" defTabSz="467359">
              <a:spcBef>
                <a:spcPts val="2200"/>
              </a:spcBef>
              <a:defRPr sz="4800"/>
            </a:pPr>
            <a:r>
              <a:t>Current Art  vs proposed arrangement</a:t>
            </a:r>
          </a:p>
        </p:txBody>
      </p:sp>
      <p:sp>
        <p:nvSpPr>
          <p:cNvPr id="214" name="COST: ₹90,000.…"/>
          <p:cNvSpPr txBox="1"/>
          <p:nvPr>
            <p:ph type="body" sz="half" idx="1"/>
          </p:nvPr>
        </p:nvSpPr>
        <p:spPr>
          <a:xfrm>
            <a:off x="310238" y="2743200"/>
            <a:ext cx="6013259" cy="5739393"/>
          </a:xfrm>
          <a:prstGeom prst="rect">
            <a:avLst/>
          </a:prstGeom>
        </p:spPr>
        <p:txBody>
          <a:bodyPr/>
          <a:lstStyle/>
          <a:p>
            <a:pPr/>
            <a:r>
              <a:t>COST: ₹90,000.</a:t>
            </a:r>
          </a:p>
          <a:p>
            <a:pPr>
              <a:defRPr sz="3400"/>
            </a:pPr>
            <a:r>
              <a:t>CAPACITY: 150-200KG/HR.</a:t>
            </a:r>
          </a:p>
          <a:p>
            <a:pPr/>
            <a:r>
              <a:t>OPERATION: SLICING.</a:t>
            </a:r>
          </a:p>
          <a:p>
            <a:pPr/>
            <a:r>
              <a:t>TYPICAL AC INDUCTION MOTOR.</a:t>
            </a:r>
          </a:p>
          <a:p>
            <a:pPr/>
            <a:r>
              <a:t>NO MEANS TO CONTROL  POWER CONSUMPTION.</a:t>
            </a:r>
          </a:p>
        </p:txBody>
      </p:sp>
      <p:sp>
        <p:nvSpPr>
          <p:cNvPr id="215" name="COST ESTIMATE: ₹39,500.…"/>
          <p:cNvSpPr txBox="1"/>
          <p:nvPr/>
        </p:nvSpPr>
        <p:spPr>
          <a:xfrm>
            <a:off x="6671698" y="2743200"/>
            <a:ext cx="6013260" cy="5739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11816" indent="-411816" defTabSz="411479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104999"/>
              <a:buFont typeface="Avenir Next"/>
              <a:buChar char="▸"/>
              <a:defRPr sz="3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COST ESTIMATE: ₹39,500.</a:t>
            </a:r>
          </a:p>
          <a:p>
            <a:pPr marL="411816" indent="-411816" defTabSz="411479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104999"/>
              <a:buFont typeface="Avenir Next"/>
              <a:buChar char="▸"/>
              <a:defRPr sz="3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CAPACITY: 80-120KG/HR.</a:t>
            </a:r>
          </a:p>
          <a:p>
            <a:pPr marL="411816" indent="-411816" defTabSz="411479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104999"/>
              <a:buFont typeface="Avenir Next"/>
              <a:buChar char="▸"/>
              <a:defRPr sz="3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OPERATION(S): WASHING, PEELING, SLICING AND DICING.</a:t>
            </a:r>
          </a:p>
          <a:p>
            <a:pPr marL="411816" indent="-411816" defTabSz="411479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104999"/>
              <a:buFont typeface="Avenir Next"/>
              <a:buChar char="▸"/>
              <a:defRPr sz="3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SENSOR ACTIVATED MOTOR(INDUCTION) WITH PWM CONTROLS(RPM).</a:t>
            </a:r>
          </a:p>
          <a:p>
            <a:pPr marL="411816" indent="-411816" defTabSz="411479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104999"/>
              <a:buFont typeface="Avenir Next"/>
              <a:buChar char="▸"/>
              <a:defRPr sz="3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REDUCED POWER CONSUMPTION.</a:t>
            </a:r>
          </a:p>
        </p:txBody>
      </p:sp>
      <p:sp>
        <p:nvSpPr>
          <p:cNvPr id="216" name="Line"/>
          <p:cNvSpPr/>
          <p:nvPr/>
        </p:nvSpPr>
        <p:spPr>
          <a:xfrm flipV="1">
            <a:off x="6502400" y="2553138"/>
            <a:ext cx="0" cy="6757954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latin typeface="+mn-lt"/>
                <a:ea typeface="+mn-ea"/>
                <a:cs typeface="+mn-cs"/>
                <a:sym typeface="DIN Condensed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omparison - throughput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Comparison - throughput</a:t>
            </a:r>
          </a:p>
        </p:txBody>
      </p:sp>
      <p:sp>
        <p:nvSpPr>
          <p:cNvPr id="219" name="OUTPUT / COST"/>
          <p:cNvSpPr txBox="1"/>
          <p:nvPr>
            <p:ph type="title"/>
          </p:nvPr>
        </p:nvSpPr>
        <p:spPr>
          <a:xfrm>
            <a:off x="1928954" y="7803213"/>
            <a:ext cx="12192001" cy="723901"/>
          </a:xfrm>
          <a:prstGeom prst="rect">
            <a:avLst/>
          </a:prstGeom>
        </p:spPr>
        <p:txBody>
          <a:bodyPr/>
          <a:lstStyle>
            <a:lvl1pPr algn="ctr" defTabSz="467359">
              <a:spcBef>
                <a:spcPts val="2200"/>
              </a:spcBef>
              <a:defRPr sz="4800"/>
            </a:lvl1pPr>
          </a:lstStyle>
          <a:p>
            <a:pPr/>
            <a:r>
              <a:t>OUTPUT / COST</a:t>
            </a:r>
          </a:p>
        </p:txBody>
      </p:sp>
      <p:graphicFrame>
        <p:nvGraphicFramePr>
          <p:cNvPr id="220" name="2D Stacked Bar Chart"/>
          <p:cNvGraphicFramePr/>
          <p:nvPr/>
        </p:nvGraphicFramePr>
        <p:xfrm>
          <a:off x="688272" y="2317449"/>
          <a:ext cx="11458178" cy="4787899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Working"/>
          <p:cNvSpPr txBox="1"/>
          <p:nvPr>
            <p:ph type="title"/>
          </p:nvPr>
        </p:nvSpPr>
        <p:spPr>
          <a:xfrm>
            <a:off x="406400" y="672953"/>
            <a:ext cx="12192000" cy="4521201"/>
          </a:xfrm>
          <a:prstGeom prst="rect">
            <a:avLst/>
          </a:prstGeom>
        </p:spPr>
        <p:txBody>
          <a:bodyPr/>
          <a:lstStyle/>
          <a:p>
            <a:pPr/>
            <a:r>
              <a:t>Working</a:t>
            </a:r>
          </a:p>
        </p:txBody>
      </p:sp>
      <p:sp>
        <p:nvSpPr>
          <p:cNvPr id="223" name="PEELING…"/>
          <p:cNvSpPr txBox="1"/>
          <p:nvPr/>
        </p:nvSpPr>
        <p:spPr>
          <a:xfrm>
            <a:off x="485398" y="4089399"/>
            <a:ext cx="3672122" cy="441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261470" indent="-261470">
              <a:buClr>
                <a:schemeClr val="accent1"/>
              </a:buClr>
              <a:buSzPct val="104999"/>
              <a:buFont typeface="Avenir Next"/>
              <a:buChar char="‣"/>
              <a:defRPr b="1" sz="49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PEELING</a:t>
            </a:r>
          </a:p>
          <a:p>
            <a:pPr marL="261470" indent="-261470">
              <a:buClr>
                <a:schemeClr val="accent1"/>
              </a:buClr>
              <a:buSzPct val="104999"/>
              <a:buFont typeface="Avenir Next"/>
              <a:buChar char="‣"/>
              <a:defRPr b="1" sz="49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WASHING</a:t>
            </a:r>
          </a:p>
          <a:p>
            <a:pPr marL="261470" indent="-261470">
              <a:buClr>
                <a:schemeClr val="accent1"/>
              </a:buClr>
              <a:buSzPct val="104999"/>
              <a:buFont typeface="Avenir Next"/>
              <a:buChar char="‣"/>
              <a:defRPr b="1" sz="49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SLICING</a:t>
            </a:r>
          </a:p>
          <a:p>
            <a:pPr marL="261470" indent="-261470">
              <a:buClr>
                <a:schemeClr val="accent1"/>
              </a:buClr>
              <a:buSzPct val="104999"/>
              <a:buFont typeface="Avenir Next"/>
              <a:buChar char="‣"/>
              <a:defRPr b="1" sz="49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DICING</a:t>
            </a:r>
          </a:p>
        </p:txBody>
      </p:sp>
      <p:sp>
        <p:nvSpPr>
          <p:cNvPr id="224" name="Line"/>
          <p:cNvSpPr/>
          <p:nvPr/>
        </p:nvSpPr>
        <p:spPr>
          <a:xfrm>
            <a:off x="507258" y="3376230"/>
            <a:ext cx="11990284" cy="1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latin typeface="+mn-lt"/>
                <a:ea typeface="+mn-ea"/>
                <a:cs typeface="+mn-cs"/>
                <a:sym typeface="DIN Condensed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Working - Cycle #1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Working - Cycle #1</a:t>
            </a:r>
          </a:p>
        </p:txBody>
      </p:sp>
      <p:sp>
        <p:nvSpPr>
          <p:cNvPr id="227" name="PEELING MECHANISM FOR ON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8940">
              <a:spcBef>
                <a:spcPts val="1900"/>
              </a:spcBef>
              <a:defRPr sz="4830"/>
            </a:lvl1pPr>
          </a:lstStyle>
          <a:p>
            <a:pPr/>
            <a:r>
              <a:t>PEELING MECHANISM FOR ONION</a:t>
            </a:r>
          </a:p>
        </p:txBody>
      </p:sp>
      <p:sp>
        <p:nvSpPr>
          <p:cNvPr id="228" name="PEELER IS INCLUDED FOR ONIONS.…"/>
          <p:cNvSpPr txBox="1"/>
          <p:nvPr>
            <p:ph type="body" sz="half" idx="1"/>
          </p:nvPr>
        </p:nvSpPr>
        <p:spPr>
          <a:xfrm>
            <a:off x="406400" y="2743200"/>
            <a:ext cx="6286092" cy="6234474"/>
          </a:xfrm>
          <a:prstGeom prst="rect">
            <a:avLst/>
          </a:prstGeom>
        </p:spPr>
        <p:txBody>
          <a:bodyPr/>
          <a:lstStyle/>
          <a:p>
            <a:pPr algn="just"/>
            <a:r>
              <a:t>PEELER IS INCLUDED FOR ONIONS.</a:t>
            </a:r>
          </a:p>
          <a:p>
            <a:pPr algn="just"/>
            <a:r>
              <a:t>A ROTATIONAL CHAMBER MADE OF ABRASIVE MATERIAL RUBS THE BRITTLE SKIN OF ONIONS.</a:t>
            </a:r>
          </a:p>
          <a:p>
            <a:pPr algn="just"/>
            <a:r>
              <a:t>RESIDUE IS REMOVED BY A VACUUM FILTER.</a:t>
            </a:r>
          </a:p>
        </p:txBody>
      </p:sp>
      <p:pic>
        <p:nvPicPr>
          <p:cNvPr id="229" name="2.png" descr="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6236" y="3254059"/>
            <a:ext cx="8860406" cy="8860406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Working - Cycle #1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Working - Cycle #1</a:t>
            </a:r>
          </a:p>
        </p:txBody>
      </p:sp>
      <p:sp>
        <p:nvSpPr>
          <p:cNvPr id="232" name="WASHING MECHANISM(OTHER VEGETABLES EXC. ONIONS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8940">
              <a:spcBef>
                <a:spcPts val="1900"/>
              </a:spcBef>
              <a:defRPr sz="4830"/>
            </a:lvl1pPr>
          </a:lstStyle>
          <a:p>
            <a:pPr/>
            <a:r>
              <a:t>WASHING MECHANISM(OTHER VEGETABLES EXC. ONIONS)</a:t>
            </a:r>
          </a:p>
        </p:txBody>
      </p:sp>
      <p:sp>
        <p:nvSpPr>
          <p:cNvPr id="233" name="AN INLET PUMP DIRECTS THE WATER INTO THE CHAMBER.…"/>
          <p:cNvSpPr txBox="1"/>
          <p:nvPr>
            <p:ph type="body" sz="half" idx="1"/>
          </p:nvPr>
        </p:nvSpPr>
        <p:spPr>
          <a:xfrm>
            <a:off x="406400" y="2717800"/>
            <a:ext cx="6286092" cy="6234474"/>
          </a:xfrm>
          <a:prstGeom prst="rect">
            <a:avLst/>
          </a:prstGeom>
        </p:spPr>
        <p:txBody>
          <a:bodyPr/>
          <a:lstStyle/>
          <a:p>
            <a:pPr marL="393513" indent="-393513" algn="just" defTabSz="393192">
              <a:defRPr sz="3010"/>
            </a:pPr>
            <a:r>
              <a:t>AN INLET PUMP DIRECTS THE WATER INTO THE CHAMBER.</a:t>
            </a:r>
          </a:p>
          <a:p>
            <a:pPr marL="393513" indent="-393513" algn="just" defTabSz="393192">
              <a:defRPr sz="3010"/>
            </a:pPr>
            <a:r>
              <a:t>THE DRAIN ARE CLOSED AND THE VEGETABLES GO THROUGH A THOROUGH WASH CYCLE.</a:t>
            </a:r>
          </a:p>
          <a:p>
            <a:pPr marL="393513" indent="-393513" algn="just" defTabSz="393192">
              <a:defRPr sz="3010"/>
            </a:pPr>
            <a:r>
              <a:t>THE WATER IS NOW DRAINED, RESIDUE IS COLLECTED AT THE FILTER, THE VEGETABLES CAN NOW BE SENT TO THE OPERATIONAL UNIT.</a:t>
            </a:r>
          </a:p>
        </p:txBody>
      </p:sp>
      <p:pic>
        <p:nvPicPr>
          <p:cNvPr id="234" name="2.png" descr="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1774" y="3345606"/>
            <a:ext cx="8860406" cy="8860406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Working - Cycle #2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Working - Cycle #2</a:t>
            </a:r>
          </a:p>
        </p:txBody>
      </p:sp>
      <p:sp>
        <p:nvSpPr>
          <p:cNvPr id="237" name="OPERATIONAL UNIT - THE SYSTE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8940">
              <a:spcBef>
                <a:spcPts val="1900"/>
              </a:spcBef>
              <a:defRPr sz="4830"/>
            </a:lvl1pPr>
          </a:lstStyle>
          <a:p>
            <a:pPr/>
            <a:r>
              <a:t>OPERATIONAL UNIT - THE SYSTEM</a:t>
            </a:r>
          </a:p>
        </p:txBody>
      </p:sp>
      <p:sp>
        <p:nvSpPr>
          <p:cNvPr id="238" name="THE VEGETABLES ARE FED INTO HOPPER.…"/>
          <p:cNvSpPr txBox="1"/>
          <p:nvPr>
            <p:ph type="body" sz="half" idx="1"/>
          </p:nvPr>
        </p:nvSpPr>
        <p:spPr>
          <a:xfrm>
            <a:off x="406400" y="2743200"/>
            <a:ext cx="6286092" cy="6234474"/>
          </a:xfrm>
          <a:prstGeom prst="rect">
            <a:avLst/>
          </a:prstGeom>
        </p:spPr>
        <p:txBody>
          <a:bodyPr/>
          <a:lstStyle/>
          <a:p>
            <a:pPr marL="425543" indent="-425543" algn="just" defTabSz="425195">
              <a:defRPr sz="3255"/>
            </a:pPr>
            <a:r>
              <a:t>THE VEGETABLES ARE FED INTO HOPPER.</a:t>
            </a:r>
          </a:p>
          <a:p>
            <a:pPr marL="425543" indent="-425543" algn="just" defTabSz="425195">
              <a:defRPr sz="3255"/>
            </a:pPr>
            <a:r>
              <a:t>WHEN POWERED A LEVER ROTATES TO PREVENT VEGETABLES GETTING STUCK.</a:t>
            </a:r>
          </a:p>
          <a:p>
            <a:pPr marL="425543" indent="-425543" algn="just" defTabSz="425195">
              <a:defRPr sz="3255"/>
            </a:pPr>
            <a:r>
              <a:t>A SENSOR PRESENT BELOW THE LEVER ACTIVATES THE MOTOR WHEN VEGETABLES PASS THROUGH IT.</a:t>
            </a:r>
          </a:p>
        </p:txBody>
      </p:sp>
      <p:pic>
        <p:nvPicPr>
          <p:cNvPr id="239" name="1.png" descr="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10306" y="-436166"/>
            <a:ext cx="10626106" cy="10626106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Working - Cycle #3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Working - Cycle #3</a:t>
            </a:r>
          </a:p>
        </p:txBody>
      </p:sp>
      <p:sp>
        <p:nvSpPr>
          <p:cNvPr id="242" name="OPERATIONAL UNIT - BLAD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8940">
              <a:spcBef>
                <a:spcPts val="1900"/>
              </a:spcBef>
              <a:defRPr sz="4830"/>
            </a:lvl1pPr>
          </a:lstStyle>
          <a:p>
            <a:pPr/>
            <a:r>
              <a:t>OPERATIONAL UNIT - BLADES</a:t>
            </a:r>
          </a:p>
        </p:txBody>
      </p:sp>
      <p:sp>
        <p:nvSpPr>
          <p:cNvPr id="243" name="BY USING A MODULAR ROTATIONAL BLADE, THE REQUIRED OUTPUT CAN BE ACHIEVED.…"/>
          <p:cNvSpPr txBox="1"/>
          <p:nvPr>
            <p:ph type="body" sz="half" idx="1"/>
          </p:nvPr>
        </p:nvSpPr>
        <p:spPr>
          <a:xfrm>
            <a:off x="406400" y="2743200"/>
            <a:ext cx="6286092" cy="6234474"/>
          </a:xfrm>
          <a:prstGeom prst="rect">
            <a:avLst/>
          </a:prstGeom>
        </p:spPr>
        <p:txBody>
          <a:bodyPr/>
          <a:lstStyle/>
          <a:p>
            <a:pPr algn="just"/>
            <a:r>
              <a:t>BY USING A MODULAR ROTATIONAL BLADE, THE REQUIRED OUTPUT CAN BE ACHIEVED.</a:t>
            </a:r>
          </a:p>
          <a:p>
            <a:pPr algn="just"/>
          </a:p>
          <a:p>
            <a:pPr algn="just"/>
            <a:r>
              <a:t>THE ANGLE</a:t>
            </a:r>
            <a:r>
              <a:rPr b="1" sz="1900"/>
              <a:t>(SLICE THICKNESS)</a:t>
            </a:r>
            <a:r>
              <a:rPr b="1" sz="1600"/>
              <a:t> </a:t>
            </a:r>
            <a:r>
              <a:t>OF THE BLADE CAN BE ADJUSTED.</a:t>
            </a:r>
          </a:p>
        </p:txBody>
      </p:sp>
      <p:pic>
        <p:nvPicPr>
          <p:cNvPr id="244" name="BLADES.png" descr="BLAD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93410" y="181279"/>
            <a:ext cx="13004801" cy="724295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ECH &amp; TECHNICAL"/>
          <p:cNvSpPr txBox="1"/>
          <p:nvPr>
            <p:ph type="title"/>
          </p:nvPr>
        </p:nvSpPr>
        <p:spPr>
          <a:xfrm>
            <a:off x="406400" y="672953"/>
            <a:ext cx="12192000" cy="4521201"/>
          </a:xfrm>
          <a:prstGeom prst="rect">
            <a:avLst/>
          </a:prstGeom>
        </p:spPr>
        <p:txBody>
          <a:bodyPr/>
          <a:lstStyle>
            <a:lvl1pPr>
              <a:defRPr sz="16500"/>
            </a:lvl1pPr>
          </a:lstStyle>
          <a:p>
            <a:pPr/>
            <a:r>
              <a:t>TECH &amp; TECHNICAL</a:t>
            </a:r>
          </a:p>
        </p:txBody>
      </p:sp>
      <p:sp>
        <p:nvSpPr>
          <p:cNvPr id="247" name="MICRO-CONTROLLER…"/>
          <p:cNvSpPr txBox="1"/>
          <p:nvPr/>
        </p:nvSpPr>
        <p:spPr>
          <a:xfrm>
            <a:off x="485398" y="4089399"/>
            <a:ext cx="7142689" cy="441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261470" indent="-261470">
              <a:buClr>
                <a:schemeClr val="accent1"/>
              </a:buClr>
              <a:buSzPct val="104999"/>
              <a:buFont typeface="Avenir Next"/>
              <a:buChar char="‣"/>
              <a:defRPr b="1" sz="49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MICRO-CONTROLLER</a:t>
            </a:r>
          </a:p>
          <a:p>
            <a:pPr marL="261470" indent="-261470">
              <a:buClr>
                <a:schemeClr val="accent1"/>
              </a:buClr>
              <a:buSzPct val="104999"/>
              <a:buFont typeface="Avenir Next"/>
              <a:buChar char="‣"/>
              <a:defRPr b="1" sz="49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SENSORS</a:t>
            </a:r>
          </a:p>
          <a:p>
            <a:pPr marL="261470" indent="-261470">
              <a:buClr>
                <a:schemeClr val="accent1"/>
              </a:buClr>
              <a:buSzPct val="104999"/>
              <a:buFont typeface="Avenir Next"/>
              <a:buChar char="‣"/>
              <a:defRPr b="1" sz="49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MOTOR</a:t>
            </a:r>
          </a:p>
          <a:p>
            <a:pPr marL="261470" indent="-261470">
              <a:buClr>
                <a:schemeClr val="accent1"/>
              </a:buClr>
              <a:buSzPct val="104999"/>
              <a:buFont typeface="Avenir Next"/>
              <a:buChar char="‣"/>
              <a:defRPr b="1" sz="49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t>COST ANALYSIS</a:t>
            </a:r>
          </a:p>
        </p:txBody>
      </p:sp>
      <p:sp>
        <p:nvSpPr>
          <p:cNvPr id="248" name="Line"/>
          <p:cNvSpPr/>
          <p:nvPr/>
        </p:nvSpPr>
        <p:spPr>
          <a:xfrm>
            <a:off x="507258" y="3376230"/>
            <a:ext cx="11990284" cy="1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latin typeface="+mn-lt"/>
                <a:ea typeface="+mn-ea"/>
                <a:cs typeface="+mn-cs"/>
                <a:sym typeface="DIN Condensed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-E-A-M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T-E-A-M</a:t>
            </a:r>
          </a:p>
        </p:txBody>
      </p:sp>
      <p:sp>
        <p:nvSpPr>
          <p:cNvPr id="170" name="MEMBER LIST"/>
          <p:cNvSpPr txBox="1"/>
          <p:nvPr>
            <p:ph type="title"/>
          </p:nvPr>
        </p:nvSpPr>
        <p:spPr>
          <a:xfrm>
            <a:off x="406400" y="1907589"/>
            <a:ext cx="12192001" cy="723901"/>
          </a:xfrm>
          <a:prstGeom prst="rect">
            <a:avLst/>
          </a:prstGeom>
        </p:spPr>
        <p:txBody>
          <a:bodyPr/>
          <a:lstStyle>
            <a:lvl1pPr defTabSz="385572">
              <a:spcBef>
                <a:spcPts val="1800"/>
              </a:spcBef>
              <a:defRPr sz="4818"/>
            </a:lvl1pPr>
          </a:lstStyle>
          <a:p>
            <a:pPr/>
            <a:r>
              <a:t>MEMBER LIST</a:t>
            </a:r>
          </a:p>
        </p:txBody>
      </p:sp>
      <p:sp>
        <p:nvSpPr>
          <p:cNvPr id="171" name="PROJECT HEAD - BABU ARAVIND (CE)…"/>
          <p:cNvSpPr txBox="1"/>
          <p:nvPr>
            <p:ph type="body" idx="1"/>
          </p:nvPr>
        </p:nvSpPr>
        <p:spPr>
          <a:xfrm>
            <a:off x="406399" y="3624678"/>
            <a:ext cx="12369674" cy="610870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200000"/>
              </a:lnSpc>
            </a:pPr>
            <a:r>
              <a:rPr b="1">
                <a:solidFill>
                  <a:srgbClr val="BB238C"/>
                </a:solidFill>
              </a:rPr>
              <a:t>PROJECT HEAD - </a:t>
            </a:r>
            <a:r>
              <a:rPr b="1"/>
              <a:t>BABU ARAVIND (CE)</a:t>
            </a:r>
            <a:endParaRPr b="1">
              <a:solidFill>
                <a:srgbClr val="BB238C"/>
              </a:solidFill>
            </a:endParaRPr>
          </a:p>
          <a:p>
            <a:pPr>
              <a:lnSpc>
                <a:spcPct val="200000"/>
              </a:lnSpc>
            </a:pPr>
            <a:r>
              <a:rPr b="1">
                <a:solidFill>
                  <a:srgbClr val="BB238C"/>
                </a:solidFill>
              </a:rPr>
              <a:t>LIFE CYCLE PLANNER - </a:t>
            </a:r>
            <a:r>
              <a:rPr b="1"/>
              <a:t>BHARATHI P.S (ECE)</a:t>
            </a:r>
            <a:endParaRPr b="1">
              <a:solidFill>
                <a:srgbClr val="BB238C"/>
              </a:solidFill>
            </a:endParaRPr>
          </a:p>
          <a:p>
            <a:pPr>
              <a:lnSpc>
                <a:spcPct val="200000"/>
              </a:lnSpc>
            </a:pPr>
            <a:r>
              <a:rPr b="1">
                <a:solidFill>
                  <a:srgbClr val="BB238C"/>
                </a:solidFill>
              </a:rPr>
              <a:t>REQUIREMENT ENGINEER - </a:t>
            </a:r>
            <a:r>
              <a:rPr b="1"/>
              <a:t>JEYASHANKAR .G (MECH)</a:t>
            </a:r>
            <a:endParaRPr b="1">
              <a:solidFill>
                <a:srgbClr val="BB238C"/>
              </a:solidFill>
            </a:endParaRPr>
          </a:p>
          <a:p>
            <a:pPr>
              <a:lnSpc>
                <a:spcPct val="200000"/>
              </a:lnSpc>
            </a:pPr>
            <a:r>
              <a:rPr b="1">
                <a:solidFill>
                  <a:srgbClr val="BB238C"/>
                </a:solidFill>
              </a:rPr>
              <a:t>FEASIBILITY ANALYST - </a:t>
            </a:r>
            <a:r>
              <a:t> </a:t>
            </a:r>
            <a:r>
              <a:rPr b="1"/>
              <a:t>MANIKANDAN .B (EEE)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ECH &amp; TECHNICAL - MICROCONTROLLER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TECH &amp; TECHNICAL - MICROCONTROLLER</a:t>
            </a:r>
          </a:p>
        </p:txBody>
      </p:sp>
      <p:sp>
        <p:nvSpPr>
          <p:cNvPr id="251" name="ARDUINO UNO WITH ATMEGA 328P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8940">
              <a:spcBef>
                <a:spcPts val="1900"/>
              </a:spcBef>
              <a:defRPr sz="4830"/>
            </a:lvl1pPr>
          </a:lstStyle>
          <a:p>
            <a:pPr/>
            <a:r>
              <a:t>ARDUINO UNO WITH ATMEGA 328P </a:t>
            </a:r>
          </a:p>
        </p:txBody>
      </p:sp>
      <p:sp>
        <p:nvSpPr>
          <p:cNvPr id="252" name="IT IS USED TO CONTROL THE RPM OF THE MOTORS.…"/>
          <p:cNvSpPr txBox="1"/>
          <p:nvPr>
            <p:ph type="body" sz="half" idx="1"/>
          </p:nvPr>
        </p:nvSpPr>
        <p:spPr>
          <a:xfrm>
            <a:off x="406399" y="2743200"/>
            <a:ext cx="6499826" cy="6234474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50000"/>
              </a:lnSpc>
              <a:defRPr sz="3000"/>
            </a:pPr>
            <a:r>
              <a:t>IT IS USED TO CONTROL THE RPM OF THE MOTORS.</a:t>
            </a:r>
          </a:p>
          <a:p>
            <a:pPr algn="just">
              <a:lnSpc>
                <a:spcPct val="150000"/>
              </a:lnSpc>
              <a:defRPr sz="3000"/>
            </a:pPr>
            <a:r>
              <a:t>THE CONNECTS TO THE SENSORS TO CONTROL THE WORK FLOW PRESETS.</a:t>
            </a:r>
          </a:p>
          <a:p>
            <a:pPr algn="just">
              <a:lnSpc>
                <a:spcPct val="150000"/>
              </a:lnSpc>
              <a:defRPr sz="3000"/>
            </a:pPr>
            <a:r>
              <a:t>USING IOT, REMOTE ACCESS/MONITORING FUNCTIONALITY CAN BE ADDED TO THE SYSTEM.</a:t>
            </a:r>
          </a:p>
        </p:txBody>
      </p:sp>
      <p:pic>
        <p:nvPicPr>
          <p:cNvPr id="253" name="arduinounor3_lrg.png" descr="arduinounor3_lrg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26181" y="2956277"/>
            <a:ext cx="5615251" cy="3928135"/>
          </a:xfrm>
          <a:prstGeom prst="rect">
            <a:avLst/>
          </a:prstGeom>
        </p:spPr>
      </p:pic>
      <p:sp>
        <p:nvSpPr>
          <p:cNvPr id="254" name="/25"/>
          <p:cNvSpPr txBox="1"/>
          <p:nvPr>
            <p:ph type="sldNum" sz="quarter" idx="4294967295"/>
          </p:nvPr>
        </p:nvSpPr>
        <p:spPr>
          <a:xfrm>
            <a:off x="11684272" y="336550"/>
            <a:ext cx="877194" cy="533400"/>
          </a:xfrm>
          <a:prstGeom prst="rect">
            <a:avLst/>
          </a:prstGeom>
          <a:solidFill>
            <a:schemeClr val="accent1"/>
          </a:solidFill>
          <a:ln w="9525">
            <a:round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CH &amp; TECHNICAL - SENSORS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TECH &amp; TECHNICAL - SENSORS</a:t>
            </a:r>
          </a:p>
        </p:txBody>
      </p:sp>
      <p:sp>
        <p:nvSpPr>
          <p:cNvPr id="257" name="Ultra sonic sensors(Motion detection)"/>
          <p:cNvSpPr txBox="1"/>
          <p:nvPr>
            <p:ph type="title"/>
          </p:nvPr>
        </p:nvSpPr>
        <p:spPr>
          <a:xfrm>
            <a:off x="406400" y="1574800"/>
            <a:ext cx="12192000" cy="723900"/>
          </a:xfrm>
          <a:prstGeom prst="rect">
            <a:avLst/>
          </a:prstGeom>
        </p:spPr>
        <p:txBody>
          <a:bodyPr/>
          <a:lstStyle>
            <a:lvl1pPr defTabSz="408940">
              <a:spcBef>
                <a:spcPts val="1900"/>
              </a:spcBef>
              <a:defRPr sz="4830"/>
            </a:lvl1pPr>
          </a:lstStyle>
          <a:p>
            <a:pPr/>
            <a:r>
              <a:t>Ultra sonic sensors(Motion detection)</a:t>
            </a:r>
          </a:p>
        </p:txBody>
      </p:sp>
      <p:sp>
        <p:nvSpPr>
          <p:cNvPr id="258" name="THE SENSORS ARE USED TO DETECT ANY MOTION OF VEGETABLES IN THE FEED.…"/>
          <p:cNvSpPr txBox="1"/>
          <p:nvPr>
            <p:ph type="body" sz="half" idx="1"/>
          </p:nvPr>
        </p:nvSpPr>
        <p:spPr>
          <a:xfrm>
            <a:off x="406400" y="2743200"/>
            <a:ext cx="6286092" cy="6234474"/>
          </a:xfrm>
          <a:prstGeom prst="rect">
            <a:avLst/>
          </a:prstGeom>
        </p:spPr>
        <p:txBody>
          <a:bodyPr/>
          <a:lstStyle/>
          <a:p>
            <a:pPr algn="just">
              <a:defRPr sz="3300"/>
            </a:pPr>
            <a:r>
              <a:t>THE SENSORS ARE USED TO DETECT ANY MOTION OF VEGETABLES IN THE FEED.</a:t>
            </a:r>
          </a:p>
          <a:p>
            <a:pPr algn="just">
              <a:defRPr sz="3300"/>
            </a:pPr>
          </a:p>
          <a:p>
            <a:pPr algn="just">
              <a:defRPr sz="3300"/>
            </a:pPr>
            <a:r>
              <a:t>MOTORS CAN BE POWERED ON OR OFF AUTOMATICALLY THUS REDUCING POWER CONSUMPTION.</a:t>
            </a:r>
          </a:p>
        </p:txBody>
      </p:sp>
      <p:pic>
        <p:nvPicPr>
          <p:cNvPr id="259" name="s266777653406161842_p14_i1_w700.jpeg" descr="s266777653406161842_p14_i1_w700.jpe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79661" y="2717514"/>
            <a:ext cx="5824393" cy="5837093"/>
          </a:xfrm>
          <a:prstGeom prst="rect">
            <a:avLst/>
          </a:prstGeom>
        </p:spPr>
      </p:pic>
      <p:sp>
        <p:nvSpPr>
          <p:cNvPr id="260" name="/25"/>
          <p:cNvSpPr txBox="1"/>
          <p:nvPr>
            <p:ph type="sldNum" sz="quarter" idx="4294967295"/>
          </p:nvPr>
        </p:nvSpPr>
        <p:spPr>
          <a:xfrm>
            <a:off x="11684272" y="336550"/>
            <a:ext cx="877194" cy="533400"/>
          </a:xfrm>
          <a:prstGeom prst="rect">
            <a:avLst/>
          </a:prstGeom>
          <a:solidFill>
            <a:schemeClr val="accent1"/>
          </a:solidFill>
          <a:ln w="9525">
            <a:round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ECH &amp; TECHNICAL - MOTORS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TECH &amp; TECHNICAL - MOTORS</a:t>
            </a:r>
          </a:p>
        </p:txBody>
      </p:sp>
      <p:sp>
        <p:nvSpPr>
          <p:cNvPr id="263" name="INDUCTION MOTOR &amp; VACUUM MOTO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8940">
              <a:spcBef>
                <a:spcPts val="1900"/>
              </a:spcBef>
              <a:defRPr sz="4830"/>
            </a:lvl1pPr>
          </a:lstStyle>
          <a:p>
            <a:pPr/>
            <a:r>
              <a:t>INDUCTION MOTOR &amp; VACUUM MOTOR</a:t>
            </a:r>
          </a:p>
        </p:txBody>
      </p:sp>
      <p:sp>
        <p:nvSpPr>
          <p:cNvPr id="264" name="A VACUUM MOTOR(SINGLE PHASE) OF 230V, 1.5HP IS USED TO REMOVE THE RESIDUE .…"/>
          <p:cNvSpPr txBox="1"/>
          <p:nvPr>
            <p:ph type="body" idx="1"/>
          </p:nvPr>
        </p:nvSpPr>
        <p:spPr>
          <a:xfrm>
            <a:off x="406400" y="2882899"/>
            <a:ext cx="12192000" cy="6121401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t>A VACUUM MOTOR(SINGLE PHASE) OF 230V, 1.5HP IS USED TO REMOVE THE RESIDUE .</a:t>
            </a:r>
          </a:p>
          <a:p>
            <a:pPr algn="just">
              <a:lnSpc>
                <a:spcPct val="150000"/>
              </a:lnSpc>
            </a:pPr>
            <a:r>
              <a:t>IT WILL ALSO BE USED TO DRAIN THE WATER FROM THE WASHING CHAMBER.</a:t>
            </a:r>
          </a:p>
          <a:p>
            <a:pPr algn="just">
              <a:lnSpc>
                <a:spcPct val="150000"/>
              </a:lnSpc>
            </a:pPr>
            <a:r>
              <a:t>A TWO-POLE INDUCTION MOTOR OF 1.5HP(SINGLE PHASE) POWER THE OPERATIONAL UNIT.</a:t>
            </a:r>
          </a:p>
        </p:txBody>
      </p:sp>
      <p:sp>
        <p:nvSpPr>
          <p:cNvPr id="265" name="/25"/>
          <p:cNvSpPr txBox="1"/>
          <p:nvPr>
            <p:ph type="sldNum" sz="quarter" idx="4294967295"/>
          </p:nvPr>
        </p:nvSpPr>
        <p:spPr>
          <a:xfrm>
            <a:off x="11684271" y="336549"/>
            <a:ext cx="877194" cy="533401"/>
          </a:xfrm>
          <a:prstGeom prst="rect">
            <a:avLst/>
          </a:prstGeom>
          <a:solidFill>
            <a:schemeClr val="accent1"/>
          </a:solidFill>
          <a:ln w="9525">
            <a:round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ECH &amp; TECHNICAL - COST ANALYSIS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TECH &amp; TECHNICAL - COST ANALYSIS</a:t>
            </a:r>
          </a:p>
        </p:txBody>
      </p:sp>
      <p:sp>
        <p:nvSpPr>
          <p:cNvPr id="268" name="PRICE ESTIMATION &amp; MARKET PRICE. (APPROX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8940">
              <a:spcBef>
                <a:spcPts val="1900"/>
              </a:spcBef>
              <a:defRPr sz="4830"/>
            </a:lvl1pPr>
          </a:lstStyle>
          <a:p>
            <a:pPr/>
            <a:r>
              <a:t>PRICE ESTIMATION &amp; MARKET PRICE. (APPROX)</a:t>
            </a:r>
          </a:p>
        </p:txBody>
      </p:sp>
      <p:pic>
        <p:nvPicPr>
          <p:cNvPr id="269" name="ROUGH ESTIMATION: RS. 39,500" descr="ROUGH ESTIMATION: RS. 39,500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7251" y="6414700"/>
            <a:ext cx="7762796" cy="804422"/>
          </a:xfrm>
          <a:prstGeom prst="rect">
            <a:avLst/>
          </a:prstGeom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  <p:sp>
        <p:nvSpPr>
          <p:cNvPr id="270" name="Line"/>
          <p:cNvSpPr/>
          <p:nvPr/>
        </p:nvSpPr>
        <p:spPr>
          <a:xfrm>
            <a:off x="412782" y="7370919"/>
            <a:ext cx="11768861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latin typeface="+mn-lt"/>
                <a:ea typeface="+mn-ea"/>
                <a:cs typeface="+mn-cs"/>
                <a:sym typeface="DIN Condensed"/>
              </a:defRPr>
            </a:pPr>
          </a:p>
        </p:txBody>
      </p:sp>
      <p:sp>
        <p:nvSpPr>
          <p:cNvPr id="271" name="/25"/>
          <p:cNvSpPr txBox="1"/>
          <p:nvPr>
            <p:ph type="sldNum" sz="quarter" idx="4294967295"/>
          </p:nvPr>
        </p:nvSpPr>
        <p:spPr>
          <a:xfrm>
            <a:off x="11809585" y="334009"/>
            <a:ext cx="798577" cy="538482"/>
          </a:xfrm>
          <a:prstGeom prst="rect">
            <a:avLst/>
          </a:prstGeom>
          <a:solidFill>
            <a:schemeClr val="accent1"/>
          </a:solidFill>
          <a:ln w="9525">
            <a:round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algn="ctr"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72" name="VACUUM MOTOR(1.5 HP, SINGLE PHASE).        | 2500…"/>
          <p:cNvSpPr txBox="1"/>
          <p:nvPr>
            <p:ph type="body" idx="1"/>
          </p:nvPr>
        </p:nvSpPr>
        <p:spPr>
          <a:xfrm>
            <a:off x="406400" y="2630126"/>
            <a:ext cx="11781626" cy="524732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t>VACUUM MOTOR(1.5 HP, SINGLE PHASE).        | 2500</a:t>
            </a:r>
          </a:p>
          <a:p>
            <a:pPr>
              <a:lnSpc>
                <a:spcPct val="150000"/>
              </a:lnSpc>
            </a:pPr>
            <a:r>
              <a:t>SILICON CARBIDE.                                                | 1500 </a:t>
            </a:r>
          </a:p>
          <a:p>
            <a:pPr>
              <a:lnSpc>
                <a:spcPct val="150000"/>
              </a:lnSpc>
            </a:pPr>
            <a:r>
              <a:t>INDUCTION MOTOR(2NOS. X 1.5HP).                  | 8000</a:t>
            </a:r>
          </a:p>
          <a:p>
            <a:pPr>
              <a:lnSpc>
                <a:spcPct val="150000"/>
              </a:lnSpc>
            </a:pPr>
            <a:r>
              <a:t>MICROCONTROLLER &amp; SENSORS &amp; MISC.         | 500</a:t>
            </a:r>
          </a:p>
          <a:p>
            <a:pPr>
              <a:lnSpc>
                <a:spcPct val="150000"/>
              </a:lnSpc>
            </a:pPr>
            <a:r>
              <a:t>MANUFACTURE &amp; MATERIAL COST.  | 25,000 - 27,000 </a:t>
            </a:r>
          </a:p>
        </p:txBody>
      </p:sp>
      <p:pic>
        <p:nvPicPr>
          <p:cNvPr id="273" name="MARKET PRICE: RS. 29,995" descr="MARKET PRICE: RS. 29,995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16936" y="7522716"/>
            <a:ext cx="6660011" cy="804423"/>
          </a:xfrm>
          <a:prstGeom prst="rect">
            <a:avLst/>
          </a:prstGeom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HANK YOU FOR…"/>
          <p:cNvSpPr txBox="1"/>
          <p:nvPr>
            <p:ph type="body" idx="13"/>
          </p:nvPr>
        </p:nvSpPr>
        <p:spPr>
          <a:xfrm>
            <a:off x="3510012" y="2775631"/>
            <a:ext cx="6705601" cy="2501901"/>
          </a:xfrm>
          <a:prstGeom prst="rect">
            <a:avLst/>
          </a:prstGeom>
        </p:spPr>
        <p:txBody>
          <a:bodyPr/>
          <a:lstStyle/>
          <a:p>
            <a:pPr/>
            <a:r>
              <a:t>THANK YOU FOR</a:t>
            </a:r>
          </a:p>
          <a:p>
            <a:pPr/>
            <a:r>
              <a:t>THE EXPERIENCE.</a:t>
            </a:r>
          </a:p>
        </p:txBody>
      </p:sp>
      <p:sp>
        <p:nvSpPr>
          <p:cNvPr id="276" name="- STUDENTS OF POLYTECHNIC COLLEGE"/>
          <p:cNvSpPr txBox="1"/>
          <p:nvPr>
            <p:ph type="body" idx="15"/>
          </p:nvPr>
        </p:nvSpPr>
        <p:spPr>
          <a:xfrm>
            <a:off x="3584474" y="8414814"/>
            <a:ext cx="9214102" cy="863603"/>
          </a:xfrm>
          <a:prstGeom prst="rect">
            <a:avLst/>
          </a:prstGeom>
        </p:spPr>
        <p:txBody>
          <a:bodyPr/>
          <a:lstStyle/>
          <a:p>
            <a:pPr/>
            <a:r>
              <a:t>- STUDENTS OF POLYTECHNIC COLLEGE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Design is not just what it looks like and feels like. Design is how it works."/>
          <p:cNvSpPr txBox="1"/>
          <p:nvPr>
            <p:ph type="body" idx="13"/>
          </p:nvPr>
        </p:nvSpPr>
        <p:spPr>
          <a:xfrm>
            <a:off x="889000" y="2908300"/>
            <a:ext cx="11226800" cy="3689607"/>
          </a:xfrm>
          <a:prstGeom prst="rect">
            <a:avLst/>
          </a:prstGeom>
        </p:spPr>
        <p:txBody>
          <a:bodyPr/>
          <a:lstStyle/>
          <a:p>
            <a:pPr/>
            <a:r>
              <a:t>Design is not just what it looks like and feels like. Design is how it works.</a:t>
            </a:r>
          </a:p>
        </p:txBody>
      </p:sp>
      <p:sp>
        <p:nvSpPr>
          <p:cNvPr id="174" name="- Steve Jobs"/>
          <p:cNvSpPr txBox="1"/>
          <p:nvPr>
            <p:ph type="body" idx="14"/>
          </p:nvPr>
        </p:nvSpPr>
        <p:spPr>
          <a:xfrm>
            <a:off x="406400" y="7789333"/>
            <a:ext cx="12192000" cy="873764"/>
          </a:xfrm>
          <a:prstGeom prst="rect">
            <a:avLst/>
          </a:prstGeom>
        </p:spPr>
        <p:txBody>
          <a:bodyPr/>
          <a:lstStyle>
            <a:lvl1pPr>
              <a:defRPr sz="6100">
                <a:solidFill>
                  <a:srgbClr val="FFFFFF"/>
                </a:solidFill>
              </a:defRPr>
            </a:lvl1pPr>
          </a:lstStyle>
          <a:p>
            <a:pPr/>
            <a:r>
              <a:t>- Steve Jobs</a:t>
            </a:r>
          </a:p>
        </p:txBody>
      </p:sp>
      <p:sp>
        <p:nvSpPr>
          <p:cNvPr id="175" name="QUOTE OF THE DAY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QUOTE OF THE DAY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RRENT ART (EXISTING SYSTEM)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CURRENT ART (EXISTING SYSTEM)</a:t>
            </a:r>
          </a:p>
        </p:txBody>
      </p:sp>
      <p:sp>
        <p:nvSpPr>
          <p:cNvPr id="178" name="TYPICAL ROTATIONAL SLIC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67359">
              <a:spcBef>
                <a:spcPts val="2200"/>
              </a:spcBef>
              <a:defRPr sz="4800"/>
            </a:lvl1pPr>
          </a:lstStyle>
          <a:p>
            <a:pPr/>
            <a:r>
              <a:t>TYPICAL ROTATIONAL SLICER</a:t>
            </a:r>
          </a:p>
        </p:txBody>
      </p:sp>
      <p:sp>
        <p:nvSpPr>
          <p:cNvPr id="179" name="The current market available for automatic vegetable slicer is manufactured in china, this slicer operates on concept of rotational slicing, where a motor will power a disc-blade located inside a casing. The blades spin at high speed which cuts the vegetables as they pass through them. The slicing arrangement can be adjusted to the desired thickness by varying the blade arrangement.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1pPr marL="0" indent="0" algn="just" defTabSz="45720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2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	The current market available for automatic vegetable slicer is manufactured in china, this slicer operates on concept of rotational slicing, where a motor will power a disc-blade located inside a casing. The blades spin at high speed which cuts the vegetables as they pass through them. The slicing arrangement can be adjusted to the desired thickness by varying the blade arrangement.</a:t>
            </a:r>
          </a:p>
        </p:txBody>
      </p:sp>
      <p:pic>
        <p:nvPicPr>
          <p:cNvPr id="180" name="mochamocha.png" descr="mochamocha.png"/>
          <p:cNvPicPr>
            <a:picLocks noChangeAspect="1"/>
          </p:cNvPicPr>
          <p:nvPr/>
        </p:nvPicPr>
        <p:blipFill>
          <a:blip r:embed="rId2">
            <a:extLst/>
          </a:blip>
          <a:srcRect l="2360" t="0" r="6615" b="0"/>
          <a:stretch>
            <a:fillRect/>
          </a:stretch>
        </p:blipFill>
        <p:spPr>
          <a:xfrm>
            <a:off x="7111999" y="1876403"/>
            <a:ext cx="5486401" cy="6051643"/>
          </a:xfrm>
          <a:prstGeom prst="rect">
            <a:avLst/>
          </a:prstGeom>
          <a:ln w="76200">
            <a:solidFill>
              <a:srgbClr val="FFFFFF"/>
            </a:solidFill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INTRODUCTION - I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INTRODUCTION - I</a:t>
            </a:r>
          </a:p>
        </p:txBody>
      </p:sp>
      <p:sp>
        <p:nvSpPr>
          <p:cNvPr id="183" name="WHAT DO YOU KNOW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67359">
              <a:spcBef>
                <a:spcPts val="2200"/>
              </a:spcBef>
              <a:defRPr sz="4800"/>
            </a:lvl1pPr>
          </a:lstStyle>
          <a:p>
            <a:pPr/>
            <a:r>
              <a:t>WHAT DO YOU KNOW?</a:t>
            </a:r>
          </a:p>
        </p:txBody>
      </p:sp>
      <p:sp>
        <p:nvSpPr>
          <p:cNvPr id="184" name="EXISTING SYSTEMS PERFORM ONLY ONE SINGLE TASK AT A TIME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07240" indent="-407240" defTabSz="406908">
              <a:lnSpc>
                <a:spcPct val="150000"/>
              </a:lnSpc>
              <a:defRPr sz="3115"/>
            </a:pPr>
            <a:r>
              <a:t>EXISTING SYSTEMS PERFORM ONLY ONE SINGLE TASK AT A TIME.</a:t>
            </a:r>
          </a:p>
          <a:p>
            <a:pPr marL="407240" indent="-407240" defTabSz="406908">
              <a:lnSpc>
                <a:spcPct val="150000"/>
              </a:lnSpc>
              <a:defRPr sz="3115"/>
            </a:pPr>
            <a:r>
              <a:t>DIFFERENT SYSTEMS ARE AVAILABLE TO PERFORM VARIOUS  OPERATIONS.</a:t>
            </a:r>
          </a:p>
          <a:p>
            <a:pPr marL="407240" indent="-407240" defTabSz="406908">
              <a:lnSpc>
                <a:spcPct val="150000"/>
              </a:lnSpc>
              <a:defRPr sz="3115"/>
            </a:pPr>
            <a:r>
              <a:t>IT IS NOT PRACTICAL TO BUY MANY SYSTEMS FOR EACH USE CASE (COST AND FOOTPRINT REASONS).</a:t>
            </a:r>
          </a:p>
          <a:p>
            <a:pPr marL="407240" indent="-407240" defTabSz="406908">
              <a:lnSpc>
                <a:spcPct val="150000"/>
              </a:lnSpc>
              <a:defRPr sz="3115"/>
            </a:pPr>
            <a:r>
              <a:t>THERE IS A HUGE MARKET FOR AN ALL IN ONE VEGETABLE SLICER THAT PERFORMS MULTIPLE OPERATIONS (SLICING, DICING, PEELING AND WASHING).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ROPOSED ARRANGEMENT"/>
          <p:cNvSpPr txBox="1"/>
          <p:nvPr>
            <p:ph type="body" idx="13"/>
          </p:nvPr>
        </p:nvSpPr>
        <p:spPr>
          <a:xfrm>
            <a:off x="406400" y="215899"/>
            <a:ext cx="11176000" cy="698501"/>
          </a:xfrm>
          <a:prstGeom prst="rect">
            <a:avLst/>
          </a:prstGeom>
        </p:spPr>
        <p:txBody>
          <a:bodyPr/>
          <a:lstStyle>
            <a:lvl1pPr>
              <a:defRPr spc="200" sz="4000">
                <a:solidFill>
                  <a:srgbClr val="FFFFFF"/>
                </a:solidFill>
              </a:defRPr>
            </a:lvl1pPr>
          </a:lstStyle>
          <a:p>
            <a:pPr/>
            <a:r>
              <a:t>PROPOSED ARRANGEMENT </a:t>
            </a:r>
          </a:p>
        </p:txBody>
      </p:sp>
      <p:pic>
        <p:nvPicPr>
          <p:cNvPr id="187" name="mainHD.png" descr="mainHD.png"/>
          <p:cNvPicPr>
            <a:picLocks noChangeAspect="1"/>
          </p:cNvPicPr>
          <p:nvPr>
            <p:ph type="pic" idx="14"/>
          </p:nvPr>
        </p:nvPicPr>
        <p:blipFill>
          <a:blip r:embed="rId2">
            <a:extLst/>
          </a:blip>
          <a:srcRect l="25508" t="0" r="25508" b="0"/>
          <a:stretch>
            <a:fillRect/>
          </a:stretch>
        </p:blipFill>
        <p:spPr>
          <a:xfrm>
            <a:off x="7201278" y="-13891"/>
            <a:ext cx="8177621" cy="11622822"/>
          </a:xfrm>
          <a:prstGeom prst="rect">
            <a:avLst/>
          </a:prstGeom>
          <a:ln>
            <a:solidFill>
              <a:srgbClr val="F3F7F5"/>
            </a:solidFill>
          </a:ln>
        </p:spPr>
      </p:pic>
      <p:sp>
        <p:nvSpPr>
          <p:cNvPr id="188" name="SLICER-DICER SUPREM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67359">
              <a:spcBef>
                <a:spcPts val="2200"/>
              </a:spcBef>
              <a:defRPr sz="4800"/>
            </a:lvl1pPr>
          </a:lstStyle>
          <a:p>
            <a:pPr/>
            <a:r>
              <a:t>SLICER-DICER SUPREME</a:t>
            </a:r>
          </a:p>
        </p:txBody>
      </p:sp>
      <p:sp>
        <p:nvSpPr>
          <p:cNvPr id="189" name="The proposed system includes a sequence of operation where the vegetables are throughly washed, then they are further cleaned by a water jet mechanism. The vegetables are laid on top of trays and these trays are aligned for further operation using a stepper motor. The slicing and dicing are performed in two stages before they are sent for packaging.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1pPr marL="0" indent="0" algn="just" defTabSz="45720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The proposed system includes a sequence of operation where the vegetables are throughly washed, then they are further cleaned by a water jet mechanism. The vegetables are laid on top of trays and these trays are aligned for further operation using a stepper motor. The slicing and dicing are performed in two stages before they are sent for packaging.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INTRODUCTION - II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INTRODUCTION - II</a:t>
            </a:r>
          </a:p>
        </p:txBody>
      </p:sp>
      <p:sp>
        <p:nvSpPr>
          <p:cNvPr id="192" name="WHAT ARE THE BENEFITS OF THE PRODUCT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67359">
              <a:spcBef>
                <a:spcPts val="2200"/>
              </a:spcBef>
              <a:defRPr sz="4800"/>
            </a:lvl1pPr>
          </a:lstStyle>
          <a:p>
            <a:pPr/>
            <a:r>
              <a:t>WHAT ARE THE BENEFITS OF THE PRODUCT?</a:t>
            </a:r>
          </a:p>
        </p:txBody>
      </p:sp>
      <p:sp>
        <p:nvSpPr>
          <p:cNvPr id="193" name="ONE MACHINE, MULTIPLE FUNCTIONALITY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66058" indent="-366058" defTabSz="365760">
              <a:lnSpc>
                <a:spcPct val="150000"/>
              </a:lnSpc>
              <a:defRPr sz="2800"/>
            </a:pPr>
            <a:r>
              <a:t>ONE MACHINE, MULTIPLE FUNCTIONALITY.</a:t>
            </a:r>
          </a:p>
          <a:p>
            <a:pPr marL="366058" indent="-366058" defTabSz="365760">
              <a:lnSpc>
                <a:spcPct val="150000"/>
              </a:lnSpc>
              <a:defRPr sz="2800"/>
            </a:pPr>
            <a:r>
              <a:t>TAKES UP LESS FOOTPRINT.</a:t>
            </a:r>
          </a:p>
          <a:p>
            <a:pPr marL="366058" indent="-366058" defTabSz="365760">
              <a:lnSpc>
                <a:spcPct val="150000"/>
              </a:lnSpc>
              <a:defRPr sz="2800"/>
            </a:pPr>
            <a:r>
              <a:t>VARIABLE RPM INDUCTION MOTORS.</a:t>
            </a:r>
          </a:p>
          <a:p>
            <a:pPr marL="366058" indent="-366058" defTabSz="365760">
              <a:lnSpc>
                <a:spcPct val="150000"/>
              </a:lnSpc>
              <a:defRPr sz="2800"/>
            </a:pPr>
            <a:r>
              <a:t>SENSOR ACTIVATED SYSTEM.</a:t>
            </a:r>
          </a:p>
          <a:p>
            <a:pPr marL="366058" indent="-366058" defTabSz="365760">
              <a:lnSpc>
                <a:spcPct val="150000"/>
              </a:lnSpc>
              <a:defRPr sz="2800"/>
            </a:pPr>
            <a:r>
              <a:t>MODULAR BLADES FOR DIFFERENT OUTPUTS (SLICES, FRIES, SHREADS &amp; DICES).</a:t>
            </a:r>
          </a:p>
          <a:p>
            <a:pPr marL="366058" indent="-366058" defTabSz="365760">
              <a:lnSpc>
                <a:spcPct val="150000"/>
              </a:lnSpc>
              <a:defRPr sz="2800"/>
            </a:pPr>
            <a:r>
              <a:t>INCLUDES PEELING FUNCTIONALITY(ONION).</a:t>
            </a:r>
          </a:p>
          <a:p>
            <a:pPr marL="366058" indent="-366058" defTabSz="365760">
              <a:lnSpc>
                <a:spcPct val="150000"/>
              </a:lnSpc>
              <a:defRPr sz="2800"/>
            </a:pPr>
            <a:r>
              <a:t>LESS OPERATIONAL COSTS.</a:t>
            </a:r>
          </a:p>
          <a:p>
            <a:pPr marL="366058" indent="-366058" defTabSz="365760">
              <a:lnSpc>
                <a:spcPct val="150000"/>
              </a:lnSpc>
              <a:defRPr sz="2800"/>
            </a:pPr>
            <a:r>
              <a:t>HIGHER THROUGHPUT (PEELING &amp; OPERATION).</a:t>
            </a:r>
          </a:p>
          <a:p>
            <a:pPr marL="366058" indent="-366058" defTabSz="365760">
              <a:lnSpc>
                <a:spcPct val="150000"/>
              </a:lnSpc>
              <a:defRPr sz="2800"/>
            </a:pPr>
            <a:r>
              <a:t> UPTO 35% HIGHER EFFICIENCY (OUTPUT/COST).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INTRODUCTION - III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INTRODUCTION - III</a:t>
            </a:r>
          </a:p>
        </p:txBody>
      </p:sp>
      <p:sp>
        <p:nvSpPr>
          <p:cNvPr id="196" name="WHAT ARE THE OPPORTUNITIES AVAILABLE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67359">
              <a:spcBef>
                <a:spcPts val="2200"/>
              </a:spcBef>
              <a:defRPr sz="4800"/>
            </a:lvl1pPr>
          </a:lstStyle>
          <a:p>
            <a:pPr/>
            <a:r>
              <a:t>WHAT ARE THE OPPORTUNITIES AVAILABLE?</a:t>
            </a:r>
          </a:p>
        </p:txBody>
      </p:sp>
      <p:sp>
        <p:nvSpPr>
          <p:cNvPr id="197" name="EASIER TO SETUP BUSINESS FOR START-UP CATERING COMPANIES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719044" indent="-719044" algn="just">
              <a:lnSpc>
                <a:spcPct val="150000"/>
              </a:lnSpc>
            </a:pPr>
            <a:r>
              <a:t>EASIER TO SETUP BUSINESS FOR START-UP CATERING COMPANIES.</a:t>
            </a:r>
          </a:p>
          <a:p>
            <a:pPr marL="719044" indent="-719044" algn="just">
              <a:lnSpc>
                <a:spcPct val="150000"/>
              </a:lnSpc>
            </a:pPr>
            <a:r>
              <a:t>CAN BE INSTALLED IN RETAIL BUSINESSES OR VEGETABLE MARKETS.</a:t>
            </a:r>
          </a:p>
          <a:p>
            <a:pPr marL="719044" indent="-719044" algn="just">
              <a:lnSpc>
                <a:spcPct val="150000"/>
              </a:lnSpc>
            </a:pPr>
            <a:r>
              <a:t>USEFUL IN RURAL AREAS WHERE AGRICULTURE IS A MAJOR SOURCE OF INCOME.</a:t>
            </a:r>
          </a:p>
          <a:p>
            <a:pPr marL="719044" indent="-719044" algn="just">
              <a:lnSpc>
                <a:spcPct val="150000"/>
              </a:lnSpc>
            </a:pPr>
            <a:r>
              <a:t>CAN BE INSTALLED IN RESTAURANTS &amp; MARRIAGE HALLS.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MATERIALS - METALS - I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MATERIALS - METALS - I</a:t>
            </a:r>
          </a:p>
        </p:txBody>
      </p:sp>
      <p:sp>
        <p:nvSpPr>
          <p:cNvPr id="200" name="CHOOSING THE RIGHT MATERIA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67359">
              <a:spcBef>
                <a:spcPts val="2200"/>
              </a:spcBef>
              <a:defRPr sz="4800"/>
            </a:lvl1pPr>
          </a:lstStyle>
          <a:p>
            <a:pPr/>
            <a:r>
              <a:t>CHOOSING THE RIGHT MATERIAL</a:t>
            </a:r>
          </a:p>
        </p:txBody>
      </p:sp>
      <p:sp>
        <p:nvSpPr>
          <p:cNvPr id="201" name="COST PER KILOGRAM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COST PER KILOGRAM</a:t>
            </a:r>
          </a:p>
        </p:txBody>
      </p:sp>
      <p:graphicFrame>
        <p:nvGraphicFramePr>
          <p:cNvPr id="202" name="2D Stacked Column Chart"/>
          <p:cNvGraphicFramePr/>
          <p:nvPr/>
        </p:nvGraphicFramePr>
        <p:xfrm>
          <a:off x="2602853" y="3488603"/>
          <a:ext cx="8249307" cy="5404890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2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000000"/>
      </a:dk1>
      <a:lt1>
        <a:srgbClr val="FFFFFF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2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