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1" r:id="rId1"/>
  </p:sldMasterIdLst>
  <p:sldIdLst>
    <p:sldId id="256" r:id="rId2"/>
    <p:sldId id="276" r:id="rId3"/>
    <p:sldId id="257" r:id="rId4"/>
    <p:sldId id="258" r:id="rId5"/>
    <p:sldId id="259" r:id="rId6"/>
    <p:sldId id="260" r:id="rId7"/>
    <p:sldId id="267" r:id="rId8"/>
    <p:sldId id="266" r:id="rId9"/>
    <p:sldId id="268" r:id="rId10"/>
    <p:sldId id="269" r:id="rId11"/>
    <p:sldId id="273" r:id="rId12"/>
    <p:sldId id="274" r:id="rId13"/>
    <p:sldId id="272" r:id="rId14"/>
    <p:sldId id="262" r:id="rId15"/>
    <p:sldId id="282" r:id="rId16"/>
    <p:sldId id="281" r:id="rId17"/>
    <p:sldId id="277" r:id="rId18"/>
    <p:sldId id="278" r:id="rId19"/>
    <p:sldId id="279" r:id="rId20"/>
    <p:sldId id="280" r:id="rId21"/>
    <p:sldId id="275" r:id="rId22"/>
    <p:sldId id="283" r:id="rId23"/>
    <p:sldId id="270" r:id="rId24"/>
    <p:sldId id="271"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1" autoAdjust="0"/>
    <p:restoredTop sz="94660"/>
  </p:normalViewPr>
  <p:slideViewPr>
    <p:cSldViewPr snapToGrid="0">
      <p:cViewPr varScale="1">
        <p:scale>
          <a:sx n="86" d="100"/>
          <a:sy n="86" d="100"/>
        </p:scale>
        <p:origin x="57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2A970D-364C-45D8-AA64-E8C208A782C3}" type="doc">
      <dgm:prSet loTypeId="urn:microsoft.com/office/officeart/2005/8/layout/hierarchy1" loCatId="hierarchy" qsTypeId="urn:microsoft.com/office/officeart/2005/8/quickstyle/simple4" qsCatId="simple" csTypeId="urn:microsoft.com/office/officeart/2005/8/colors/accent4_2" csCatId="accent4" phldr="1"/>
      <dgm:spPr/>
      <dgm:t>
        <a:bodyPr/>
        <a:lstStyle/>
        <a:p>
          <a:endParaRPr lang="en-US"/>
        </a:p>
      </dgm:t>
    </dgm:pt>
    <dgm:pt modelId="{95F3A5A6-D68B-4A26-8A0B-D1B831E98303}">
      <dgm:prSet/>
      <dgm:spPr/>
      <dgm:t>
        <a:bodyPr/>
        <a:lstStyle/>
        <a:p>
          <a:r>
            <a:rPr lang="en-IN" i="1" baseline="0" dirty="0">
              <a:latin typeface="MV Boli" panose="02000500030200090000" pitchFamily="2" charset="0"/>
              <a:cs typeface="MV Boli" panose="02000500030200090000" pitchFamily="2" charset="0"/>
            </a:rPr>
            <a:t>It consumes less time</a:t>
          </a:r>
          <a:r>
            <a:rPr lang="en-IN" baseline="0"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dgm:t>
    </dgm:pt>
    <dgm:pt modelId="{1183A1BF-2C0C-4E82-A425-362538F73076}" type="parTrans" cxnId="{C726DC67-D247-4338-A1CD-B538E133797E}">
      <dgm:prSet/>
      <dgm:spPr/>
      <dgm:t>
        <a:bodyPr/>
        <a:lstStyle/>
        <a:p>
          <a:endParaRPr lang="en-US"/>
        </a:p>
      </dgm:t>
    </dgm:pt>
    <dgm:pt modelId="{289527C2-861B-4A91-B237-C8FE2028B1F6}" type="sibTrans" cxnId="{C726DC67-D247-4338-A1CD-B538E133797E}">
      <dgm:prSet/>
      <dgm:spPr/>
      <dgm:t>
        <a:bodyPr/>
        <a:lstStyle/>
        <a:p>
          <a:endParaRPr lang="en-US"/>
        </a:p>
      </dgm:t>
    </dgm:pt>
    <dgm:pt modelId="{D45DE7F4-76B8-4A8F-80ED-B3180471A013}">
      <dgm:prSet/>
      <dgm:spPr/>
      <dgm:t>
        <a:bodyPr/>
        <a:lstStyle/>
        <a:p>
          <a:r>
            <a:rPr lang="en-IN" i="1" baseline="0" dirty="0">
              <a:latin typeface="MV Boli" panose="02000500030200090000" pitchFamily="2" charset="0"/>
              <a:cs typeface="MV Boli" panose="02000500030200090000" pitchFamily="2" charset="0"/>
            </a:rPr>
            <a:t>Fully hygienic.</a:t>
          </a:r>
          <a:endParaRPr lang="en-US" i="1" dirty="0">
            <a:latin typeface="MV Boli" panose="02000500030200090000" pitchFamily="2" charset="0"/>
            <a:cs typeface="MV Boli" panose="02000500030200090000" pitchFamily="2" charset="0"/>
          </a:endParaRPr>
        </a:p>
      </dgm:t>
    </dgm:pt>
    <dgm:pt modelId="{F2303FFF-6312-44A4-800B-45F41707EE2D}" type="parTrans" cxnId="{FBDCC43D-349F-492A-920A-906FD6F4CA5D}">
      <dgm:prSet/>
      <dgm:spPr/>
      <dgm:t>
        <a:bodyPr/>
        <a:lstStyle/>
        <a:p>
          <a:endParaRPr lang="en-US"/>
        </a:p>
      </dgm:t>
    </dgm:pt>
    <dgm:pt modelId="{3266868D-C6E1-4240-8F8A-8BD2ADB0EF08}" type="sibTrans" cxnId="{FBDCC43D-349F-492A-920A-906FD6F4CA5D}">
      <dgm:prSet/>
      <dgm:spPr/>
      <dgm:t>
        <a:bodyPr/>
        <a:lstStyle/>
        <a:p>
          <a:endParaRPr lang="en-US"/>
        </a:p>
      </dgm:t>
    </dgm:pt>
    <dgm:pt modelId="{C271ED0E-E5C9-4D89-A7D8-284921637040}">
      <dgm:prSet/>
      <dgm:spPr/>
      <dgm:t>
        <a:bodyPr/>
        <a:lstStyle/>
        <a:p>
          <a:r>
            <a:rPr lang="en-IN" i="1" baseline="0" dirty="0">
              <a:latin typeface="MV Boli" panose="02000500030200090000" pitchFamily="2" charset="0"/>
              <a:cs typeface="MV Boli" panose="02000500030200090000" pitchFamily="2" charset="0"/>
            </a:rPr>
            <a:t>Temperate can be changed according to the products.</a:t>
          </a:r>
          <a:endParaRPr lang="en-US" i="1" dirty="0">
            <a:latin typeface="MV Boli" panose="02000500030200090000" pitchFamily="2" charset="0"/>
            <a:cs typeface="MV Boli" panose="02000500030200090000" pitchFamily="2" charset="0"/>
          </a:endParaRPr>
        </a:p>
      </dgm:t>
    </dgm:pt>
    <dgm:pt modelId="{BDC96FDA-7576-48C3-B52E-4731A446AFE7}" type="parTrans" cxnId="{F0C562B2-52F1-4D99-B997-25166051E410}">
      <dgm:prSet/>
      <dgm:spPr/>
      <dgm:t>
        <a:bodyPr/>
        <a:lstStyle/>
        <a:p>
          <a:endParaRPr lang="en-US"/>
        </a:p>
      </dgm:t>
    </dgm:pt>
    <dgm:pt modelId="{1A0DD56F-33C6-4D76-9EDF-68E7C21BB679}" type="sibTrans" cxnId="{F0C562B2-52F1-4D99-B997-25166051E410}">
      <dgm:prSet/>
      <dgm:spPr/>
      <dgm:t>
        <a:bodyPr/>
        <a:lstStyle/>
        <a:p>
          <a:endParaRPr lang="en-US"/>
        </a:p>
      </dgm:t>
    </dgm:pt>
    <dgm:pt modelId="{6B4EBE5F-1A83-4185-A43D-D441FAADB486}">
      <dgm:prSet/>
      <dgm:spPr/>
      <dgm:t>
        <a:bodyPr/>
        <a:lstStyle/>
        <a:p>
          <a:r>
            <a:rPr lang="en-IN" i="1" baseline="0" dirty="0">
              <a:latin typeface="MV Boli" panose="02000500030200090000" pitchFamily="2" charset="0"/>
              <a:cs typeface="MV Boli" panose="02000500030200090000" pitchFamily="2" charset="0"/>
            </a:rPr>
            <a:t>Supports multi variety agricultural-products</a:t>
          </a:r>
          <a:r>
            <a:rPr lang="en-IN" baseline="0" dirty="0"/>
            <a:t>.</a:t>
          </a:r>
          <a:endParaRPr lang="en-US" dirty="0"/>
        </a:p>
      </dgm:t>
    </dgm:pt>
    <dgm:pt modelId="{041934F6-1700-4FB9-8EF1-AB6A5FE410B4}" type="parTrans" cxnId="{B692F1B4-4243-436E-A563-4A24FC2D784E}">
      <dgm:prSet/>
      <dgm:spPr/>
      <dgm:t>
        <a:bodyPr/>
        <a:lstStyle/>
        <a:p>
          <a:endParaRPr lang="en-US"/>
        </a:p>
      </dgm:t>
    </dgm:pt>
    <dgm:pt modelId="{708EB952-2EAA-4D13-8A98-743E3983F51B}" type="sibTrans" cxnId="{B692F1B4-4243-436E-A563-4A24FC2D784E}">
      <dgm:prSet/>
      <dgm:spPr/>
      <dgm:t>
        <a:bodyPr/>
        <a:lstStyle/>
        <a:p>
          <a:endParaRPr lang="en-US"/>
        </a:p>
      </dgm:t>
    </dgm:pt>
    <dgm:pt modelId="{6F59A51C-D451-4ACF-9D1A-C37DB33AACC8}">
      <dgm:prSet/>
      <dgm:spPr/>
      <dgm:t>
        <a:bodyPr/>
        <a:lstStyle/>
        <a:p>
          <a:r>
            <a:rPr lang="en-IN" i="1" baseline="0" dirty="0">
              <a:latin typeface="MV Boli" panose="02000500030200090000" pitchFamily="2" charset="0"/>
              <a:cs typeface="MV Boli" panose="02000500030200090000" pitchFamily="2" charset="0"/>
            </a:rPr>
            <a:t>fully automatic less man power</a:t>
          </a:r>
          <a:r>
            <a:rPr lang="en-IN" baseline="0" dirty="0"/>
            <a:t>.</a:t>
          </a:r>
          <a:endParaRPr lang="en-US" dirty="0"/>
        </a:p>
      </dgm:t>
    </dgm:pt>
    <dgm:pt modelId="{E1369F96-C6B7-4214-B541-6431AD480DB2}" type="parTrans" cxnId="{058D2394-33A3-464E-95A2-B7B5B3368D4F}">
      <dgm:prSet/>
      <dgm:spPr/>
      <dgm:t>
        <a:bodyPr/>
        <a:lstStyle/>
        <a:p>
          <a:endParaRPr lang="en-US"/>
        </a:p>
      </dgm:t>
    </dgm:pt>
    <dgm:pt modelId="{0ED1E6E3-2966-450E-8533-3324260DAAF8}" type="sibTrans" cxnId="{058D2394-33A3-464E-95A2-B7B5B3368D4F}">
      <dgm:prSet/>
      <dgm:spPr/>
      <dgm:t>
        <a:bodyPr/>
        <a:lstStyle/>
        <a:p>
          <a:endParaRPr lang="en-US"/>
        </a:p>
      </dgm:t>
    </dgm:pt>
    <dgm:pt modelId="{6428EC1B-5940-4993-BDB1-A71EE8A80709}">
      <dgm:prSet/>
      <dgm:spPr/>
      <dgm:t>
        <a:bodyPr/>
        <a:lstStyle/>
        <a:p>
          <a:r>
            <a:rPr lang="en-IN" i="1" baseline="0" dirty="0">
              <a:latin typeface="MV Boli" panose="02000500030200090000" pitchFamily="2" charset="0"/>
              <a:cs typeface="MV Boli" panose="02000500030200090000" pitchFamily="2" charset="0"/>
            </a:rPr>
            <a:t>Cost effective</a:t>
          </a:r>
          <a:r>
            <a:rPr lang="en-IN" baseline="0" dirty="0"/>
            <a:t>.</a:t>
          </a:r>
          <a:endParaRPr lang="en-US" dirty="0"/>
        </a:p>
      </dgm:t>
    </dgm:pt>
    <dgm:pt modelId="{B9392EEF-68FB-44BA-AAF7-31B32580FAFE}" type="parTrans" cxnId="{DDAFFF1C-05CB-4BEC-9821-41B4D3074C60}">
      <dgm:prSet/>
      <dgm:spPr/>
      <dgm:t>
        <a:bodyPr/>
        <a:lstStyle/>
        <a:p>
          <a:endParaRPr lang="en-US"/>
        </a:p>
      </dgm:t>
    </dgm:pt>
    <dgm:pt modelId="{BFBFC897-A28F-4DB1-8F3D-CAE6DA648735}" type="sibTrans" cxnId="{DDAFFF1C-05CB-4BEC-9821-41B4D3074C60}">
      <dgm:prSet/>
      <dgm:spPr/>
      <dgm:t>
        <a:bodyPr/>
        <a:lstStyle/>
        <a:p>
          <a:endParaRPr lang="en-US"/>
        </a:p>
      </dgm:t>
    </dgm:pt>
    <dgm:pt modelId="{AF3C84CC-5B45-4930-BAAF-F0DA00A5E913}" type="pres">
      <dgm:prSet presAssocID="{E02A970D-364C-45D8-AA64-E8C208A782C3}" presName="hierChild1" presStyleCnt="0">
        <dgm:presLayoutVars>
          <dgm:chPref val="1"/>
          <dgm:dir/>
          <dgm:animOne val="branch"/>
          <dgm:animLvl val="lvl"/>
          <dgm:resizeHandles/>
        </dgm:presLayoutVars>
      </dgm:prSet>
      <dgm:spPr/>
    </dgm:pt>
    <dgm:pt modelId="{650B18B3-9E52-47CA-8B6F-B8F8D9096751}" type="pres">
      <dgm:prSet presAssocID="{95F3A5A6-D68B-4A26-8A0B-D1B831E98303}" presName="hierRoot1" presStyleCnt="0"/>
      <dgm:spPr/>
    </dgm:pt>
    <dgm:pt modelId="{BB38AFEF-62B8-4FA2-8ECF-C817D0786548}" type="pres">
      <dgm:prSet presAssocID="{95F3A5A6-D68B-4A26-8A0B-D1B831E98303}" presName="composite" presStyleCnt="0"/>
      <dgm:spPr/>
    </dgm:pt>
    <dgm:pt modelId="{D4090D35-68CB-4AD0-807F-71AFD8F8EE0F}" type="pres">
      <dgm:prSet presAssocID="{95F3A5A6-D68B-4A26-8A0B-D1B831E98303}" presName="background" presStyleLbl="node0" presStyleIdx="0" presStyleCnt="6"/>
      <dgm:spPr/>
    </dgm:pt>
    <dgm:pt modelId="{8338FB4C-368B-4136-B8AF-B4C035AB700D}" type="pres">
      <dgm:prSet presAssocID="{95F3A5A6-D68B-4A26-8A0B-D1B831E98303}" presName="text" presStyleLbl="fgAcc0" presStyleIdx="0" presStyleCnt="6" custScaleX="109846" custScaleY="137535" custLinFactNeighborX="-3105" custLinFactNeighborY="-1956">
        <dgm:presLayoutVars>
          <dgm:chPref val="3"/>
        </dgm:presLayoutVars>
      </dgm:prSet>
      <dgm:spPr/>
    </dgm:pt>
    <dgm:pt modelId="{BF928C3E-F58A-40E7-B666-1F229788D438}" type="pres">
      <dgm:prSet presAssocID="{95F3A5A6-D68B-4A26-8A0B-D1B831E98303}" presName="hierChild2" presStyleCnt="0"/>
      <dgm:spPr/>
    </dgm:pt>
    <dgm:pt modelId="{6F1E0C27-1C15-4006-ABB3-45A1B3166F23}" type="pres">
      <dgm:prSet presAssocID="{D45DE7F4-76B8-4A8F-80ED-B3180471A013}" presName="hierRoot1" presStyleCnt="0"/>
      <dgm:spPr/>
    </dgm:pt>
    <dgm:pt modelId="{73E04CB5-D7CC-41D4-9983-CD71667F13E9}" type="pres">
      <dgm:prSet presAssocID="{D45DE7F4-76B8-4A8F-80ED-B3180471A013}" presName="composite" presStyleCnt="0"/>
      <dgm:spPr/>
    </dgm:pt>
    <dgm:pt modelId="{416FF80D-D401-4E07-82CA-61E137F14623}" type="pres">
      <dgm:prSet presAssocID="{D45DE7F4-76B8-4A8F-80ED-B3180471A013}" presName="background" presStyleLbl="node0" presStyleIdx="1" presStyleCnt="6"/>
      <dgm:spPr/>
    </dgm:pt>
    <dgm:pt modelId="{DA7647F6-7B78-47E3-B945-493AC9F9E114}" type="pres">
      <dgm:prSet presAssocID="{D45DE7F4-76B8-4A8F-80ED-B3180471A013}" presName="text" presStyleLbl="fgAcc0" presStyleIdx="1" presStyleCnt="6" custScaleX="97927" custScaleY="138090" custLinFactNeighborX="-2484" custLinFactNeighborY="-401">
        <dgm:presLayoutVars>
          <dgm:chPref val="3"/>
        </dgm:presLayoutVars>
      </dgm:prSet>
      <dgm:spPr/>
    </dgm:pt>
    <dgm:pt modelId="{A0D4B7CC-E8B4-464A-A06D-4143E5D630FB}" type="pres">
      <dgm:prSet presAssocID="{D45DE7F4-76B8-4A8F-80ED-B3180471A013}" presName="hierChild2" presStyleCnt="0"/>
      <dgm:spPr/>
    </dgm:pt>
    <dgm:pt modelId="{3BA516F2-4EC8-400B-BDAC-E53FB273EC73}" type="pres">
      <dgm:prSet presAssocID="{C271ED0E-E5C9-4D89-A7D8-284921637040}" presName="hierRoot1" presStyleCnt="0"/>
      <dgm:spPr/>
    </dgm:pt>
    <dgm:pt modelId="{E9D03C58-EF46-4453-82A4-46F0984E7E6C}" type="pres">
      <dgm:prSet presAssocID="{C271ED0E-E5C9-4D89-A7D8-284921637040}" presName="composite" presStyleCnt="0"/>
      <dgm:spPr/>
    </dgm:pt>
    <dgm:pt modelId="{4292348C-DA1F-4D8B-8F4A-FB342B44154F}" type="pres">
      <dgm:prSet presAssocID="{C271ED0E-E5C9-4D89-A7D8-284921637040}" presName="background" presStyleLbl="node0" presStyleIdx="2" presStyleCnt="6"/>
      <dgm:spPr/>
    </dgm:pt>
    <dgm:pt modelId="{14F7808F-5A8A-427D-AD38-CC6E48328F7D}" type="pres">
      <dgm:prSet presAssocID="{C271ED0E-E5C9-4D89-A7D8-284921637040}" presName="text" presStyleLbl="fgAcc0" presStyleIdx="2" presStyleCnt="6" custScaleX="102479" custScaleY="139316">
        <dgm:presLayoutVars>
          <dgm:chPref val="3"/>
        </dgm:presLayoutVars>
      </dgm:prSet>
      <dgm:spPr/>
    </dgm:pt>
    <dgm:pt modelId="{0A06E803-A92D-4E64-A7CC-29BA026903F3}" type="pres">
      <dgm:prSet presAssocID="{C271ED0E-E5C9-4D89-A7D8-284921637040}" presName="hierChild2" presStyleCnt="0"/>
      <dgm:spPr/>
    </dgm:pt>
    <dgm:pt modelId="{84E7C35D-0791-4CB8-8FA4-9F9A43BA8F97}" type="pres">
      <dgm:prSet presAssocID="{6B4EBE5F-1A83-4185-A43D-D441FAADB486}" presName="hierRoot1" presStyleCnt="0"/>
      <dgm:spPr/>
    </dgm:pt>
    <dgm:pt modelId="{FDC65778-24C1-430D-82B7-BEF50371B389}" type="pres">
      <dgm:prSet presAssocID="{6B4EBE5F-1A83-4185-A43D-D441FAADB486}" presName="composite" presStyleCnt="0"/>
      <dgm:spPr/>
    </dgm:pt>
    <dgm:pt modelId="{880DF842-46FE-4C1B-9243-086FAEE12A08}" type="pres">
      <dgm:prSet presAssocID="{6B4EBE5F-1A83-4185-A43D-D441FAADB486}" presName="background" presStyleLbl="node0" presStyleIdx="3" presStyleCnt="6"/>
      <dgm:spPr/>
    </dgm:pt>
    <dgm:pt modelId="{2D067190-2A37-4A79-99FD-239E1E9325ED}" type="pres">
      <dgm:prSet presAssocID="{6B4EBE5F-1A83-4185-A43D-D441FAADB486}" presName="text" presStyleLbl="fgAcc0" presStyleIdx="3" presStyleCnt="6" custScaleX="118904" custScaleY="139402">
        <dgm:presLayoutVars>
          <dgm:chPref val="3"/>
        </dgm:presLayoutVars>
      </dgm:prSet>
      <dgm:spPr/>
    </dgm:pt>
    <dgm:pt modelId="{F9A32A08-0F99-4297-8A0D-DD50EE372858}" type="pres">
      <dgm:prSet presAssocID="{6B4EBE5F-1A83-4185-A43D-D441FAADB486}" presName="hierChild2" presStyleCnt="0"/>
      <dgm:spPr/>
    </dgm:pt>
    <dgm:pt modelId="{AB2C4A83-00BC-4510-8CC6-C1207F9E1286}" type="pres">
      <dgm:prSet presAssocID="{6F59A51C-D451-4ACF-9D1A-C37DB33AACC8}" presName="hierRoot1" presStyleCnt="0"/>
      <dgm:spPr/>
    </dgm:pt>
    <dgm:pt modelId="{593471A8-EBB8-4FB1-8896-0FCA1956A1FC}" type="pres">
      <dgm:prSet presAssocID="{6F59A51C-D451-4ACF-9D1A-C37DB33AACC8}" presName="composite" presStyleCnt="0"/>
      <dgm:spPr/>
    </dgm:pt>
    <dgm:pt modelId="{960E58C5-347E-41AF-8B8A-9FFA3B83FCD2}" type="pres">
      <dgm:prSet presAssocID="{6F59A51C-D451-4ACF-9D1A-C37DB33AACC8}" presName="background" presStyleLbl="node0" presStyleIdx="4" presStyleCnt="6"/>
      <dgm:spPr/>
    </dgm:pt>
    <dgm:pt modelId="{F3276917-31BB-4BCA-9A1D-396BE072E8FE}" type="pres">
      <dgm:prSet presAssocID="{6F59A51C-D451-4ACF-9D1A-C37DB33AACC8}" presName="text" presStyleLbl="fgAcc0" presStyleIdx="4" presStyleCnt="6" custScaleX="97703" custScaleY="129057">
        <dgm:presLayoutVars>
          <dgm:chPref val="3"/>
        </dgm:presLayoutVars>
      </dgm:prSet>
      <dgm:spPr/>
    </dgm:pt>
    <dgm:pt modelId="{D5076CF7-CDE8-494B-B824-4CE9D17348DD}" type="pres">
      <dgm:prSet presAssocID="{6F59A51C-D451-4ACF-9D1A-C37DB33AACC8}" presName="hierChild2" presStyleCnt="0"/>
      <dgm:spPr/>
    </dgm:pt>
    <dgm:pt modelId="{5F23EAAC-E22B-4A0F-B888-2B0DDCFFAD26}" type="pres">
      <dgm:prSet presAssocID="{6428EC1B-5940-4993-BDB1-A71EE8A80709}" presName="hierRoot1" presStyleCnt="0"/>
      <dgm:spPr/>
    </dgm:pt>
    <dgm:pt modelId="{54690684-4B7A-44B1-B161-4C5E3D1050E5}" type="pres">
      <dgm:prSet presAssocID="{6428EC1B-5940-4993-BDB1-A71EE8A80709}" presName="composite" presStyleCnt="0"/>
      <dgm:spPr/>
    </dgm:pt>
    <dgm:pt modelId="{B3D14CF1-079D-47D3-A325-53BD792F05B9}" type="pres">
      <dgm:prSet presAssocID="{6428EC1B-5940-4993-BDB1-A71EE8A80709}" presName="background" presStyleLbl="node0" presStyleIdx="5" presStyleCnt="6"/>
      <dgm:spPr/>
    </dgm:pt>
    <dgm:pt modelId="{33EB143A-00CF-408A-AB92-2E622D1B48BF}" type="pres">
      <dgm:prSet presAssocID="{6428EC1B-5940-4993-BDB1-A71EE8A80709}" presName="text" presStyleLbl="fgAcc0" presStyleIdx="5" presStyleCnt="6" custScaleX="113714" custScaleY="132964">
        <dgm:presLayoutVars>
          <dgm:chPref val="3"/>
        </dgm:presLayoutVars>
      </dgm:prSet>
      <dgm:spPr/>
    </dgm:pt>
    <dgm:pt modelId="{21B0FE62-F7B7-4E3A-8AAD-312EF14F138B}" type="pres">
      <dgm:prSet presAssocID="{6428EC1B-5940-4993-BDB1-A71EE8A80709}" presName="hierChild2" presStyleCnt="0"/>
      <dgm:spPr/>
    </dgm:pt>
  </dgm:ptLst>
  <dgm:cxnLst>
    <dgm:cxn modelId="{DDAFFF1C-05CB-4BEC-9821-41B4D3074C60}" srcId="{E02A970D-364C-45D8-AA64-E8C208A782C3}" destId="{6428EC1B-5940-4993-BDB1-A71EE8A80709}" srcOrd="5" destOrd="0" parTransId="{B9392EEF-68FB-44BA-AAF7-31B32580FAFE}" sibTransId="{BFBFC897-A28F-4DB1-8F3D-CAE6DA648735}"/>
    <dgm:cxn modelId="{01528432-6C7B-40B7-9D95-33906A6F601B}" type="presOf" srcId="{6428EC1B-5940-4993-BDB1-A71EE8A80709}" destId="{33EB143A-00CF-408A-AB92-2E622D1B48BF}" srcOrd="0" destOrd="0" presId="urn:microsoft.com/office/officeart/2005/8/layout/hierarchy1"/>
    <dgm:cxn modelId="{FBDCC43D-349F-492A-920A-906FD6F4CA5D}" srcId="{E02A970D-364C-45D8-AA64-E8C208A782C3}" destId="{D45DE7F4-76B8-4A8F-80ED-B3180471A013}" srcOrd="1" destOrd="0" parTransId="{F2303FFF-6312-44A4-800B-45F41707EE2D}" sibTransId="{3266868D-C6E1-4240-8F8A-8BD2ADB0EF08}"/>
    <dgm:cxn modelId="{638FB166-A24C-49BA-A036-3D29E1694440}" type="presOf" srcId="{C271ED0E-E5C9-4D89-A7D8-284921637040}" destId="{14F7808F-5A8A-427D-AD38-CC6E48328F7D}" srcOrd="0" destOrd="0" presId="urn:microsoft.com/office/officeart/2005/8/layout/hierarchy1"/>
    <dgm:cxn modelId="{C726DC67-D247-4338-A1CD-B538E133797E}" srcId="{E02A970D-364C-45D8-AA64-E8C208A782C3}" destId="{95F3A5A6-D68B-4A26-8A0B-D1B831E98303}" srcOrd="0" destOrd="0" parTransId="{1183A1BF-2C0C-4E82-A425-362538F73076}" sibTransId="{289527C2-861B-4A91-B237-C8FE2028B1F6}"/>
    <dgm:cxn modelId="{604D3E78-3F6C-4B5B-8172-A9127DCD222D}" type="presOf" srcId="{6F59A51C-D451-4ACF-9D1A-C37DB33AACC8}" destId="{F3276917-31BB-4BCA-9A1D-396BE072E8FE}" srcOrd="0" destOrd="0" presId="urn:microsoft.com/office/officeart/2005/8/layout/hierarchy1"/>
    <dgm:cxn modelId="{058D2394-33A3-464E-95A2-B7B5B3368D4F}" srcId="{E02A970D-364C-45D8-AA64-E8C208A782C3}" destId="{6F59A51C-D451-4ACF-9D1A-C37DB33AACC8}" srcOrd="4" destOrd="0" parTransId="{E1369F96-C6B7-4214-B541-6431AD480DB2}" sibTransId="{0ED1E6E3-2966-450E-8533-3324260DAAF8}"/>
    <dgm:cxn modelId="{871368AF-FF7B-406C-BC7F-347A39FB843D}" type="presOf" srcId="{E02A970D-364C-45D8-AA64-E8C208A782C3}" destId="{AF3C84CC-5B45-4930-BAAF-F0DA00A5E913}" srcOrd="0" destOrd="0" presId="urn:microsoft.com/office/officeart/2005/8/layout/hierarchy1"/>
    <dgm:cxn modelId="{F0C562B2-52F1-4D99-B997-25166051E410}" srcId="{E02A970D-364C-45D8-AA64-E8C208A782C3}" destId="{C271ED0E-E5C9-4D89-A7D8-284921637040}" srcOrd="2" destOrd="0" parTransId="{BDC96FDA-7576-48C3-B52E-4731A446AFE7}" sibTransId="{1A0DD56F-33C6-4D76-9EDF-68E7C21BB679}"/>
    <dgm:cxn modelId="{B692F1B4-4243-436E-A563-4A24FC2D784E}" srcId="{E02A970D-364C-45D8-AA64-E8C208A782C3}" destId="{6B4EBE5F-1A83-4185-A43D-D441FAADB486}" srcOrd="3" destOrd="0" parTransId="{041934F6-1700-4FB9-8EF1-AB6A5FE410B4}" sibTransId="{708EB952-2EAA-4D13-8A98-743E3983F51B}"/>
    <dgm:cxn modelId="{DA0762CD-EB92-4CBB-A243-C3866775812F}" type="presOf" srcId="{D45DE7F4-76B8-4A8F-80ED-B3180471A013}" destId="{DA7647F6-7B78-47E3-B945-493AC9F9E114}" srcOrd="0" destOrd="0" presId="urn:microsoft.com/office/officeart/2005/8/layout/hierarchy1"/>
    <dgm:cxn modelId="{C3ADC6D3-273A-4752-A81B-142BB2C80AE1}" type="presOf" srcId="{95F3A5A6-D68B-4A26-8A0B-D1B831E98303}" destId="{8338FB4C-368B-4136-B8AF-B4C035AB700D}" srcOrd="0" destOrd="0" presId="urn:microsoft.com/office/officeart/2005/8/layout/hierarchy1"/>
    <dgm:cxn modelId="{3B3271E4-6B87-4FA9-B9CE-2D7512DFEEC9}" type="presOf" srcId="{6B4EBE5F-1A83-4185-A43D-D441FAADB486}" destId="{2D067190-2A37-4A79-99FD-239E1E9325ED}" srcOrd="0" destOrd="0" presId="urn:microsoft.com/office/officeart/2005/8/layout/hierarchy1"/>
    <dgm:cxn modelId="{F32BE502-A5B5-4A54-B49D-5E953C02536E}" type="presParOf" srcId="{AF3C84CC-5B45-4930-BAAF-F0DA00A5E913}" destId="{650B18B3-9E52-47CA-8B6F-B8F8D9096751}" srcOrd="0" destOrd="0" presId="urn:microsoft.com/office/officeart/2005/8/layout/hierarchy1"/>
    <dgm:cxn modelId="{06D0096F-46FD-46D8-AE4E-68D91ED99733}" type="presParOf" srcId="{650B18B3-9E52-47CA-8B6F-B8F8D9096751}" destId="{BB38AFEF-62B8-4FA2-8ECF-C817D0786548}" srcOrd="0" destOrd="0" presId="urn:microsoft.com/office/officeart/2005/8/layout/hierarchy1"/>
    <dgm:cxn modelId="{D4A069A8-1954-40C0-84E8-2580C9AB0398}" type="presParOf" srcId="{BB38AFEF-62B8-4FA2-8ECF-C817D0786548}" destId="{D4090D35-68CB-4AD0-807F-71AFD8F8EE0F}" srcOrd="0" destOrd="0" presId="urn:microsoft.com/office/officeart/2005/8/layout/hierarchy1"/>
    <dgm:cxn modelId="{8369CC59-CB0F-4A95-BFAC-0D99700B3EC1}" type="presParOf" srcId="{BB38AFEF-62B8-4FA2-8ECF-C817D0786548}" destId="{8338FB4C-368B-4136-B8AF-B4C035AB700D}" srcOrd="1" destOrd="0" presId="urn:microsoft.com/office/officeart/2005/8/layout/hierarchy1"/>
    <dgm:cxn modelId="{E7B5C796-03E2-4111-86EF-22C5D1F444F6}" type="presParOf" srcId="{650B18B3-9E52-47CA-8B6F-B8F8D9096751}" destId="{BF928C3E-F58A-40E7-B666-1F229788D438}" srcOrd="1" destOrd="0" presId="urn:microsoft.com/office/officeart/2005/8/layout/hierarchy1"/>
    <dgm:cxn modelId="{17F742E4-60A9-4615-8AF5-89390FCFFD58}" type="presParOf" srcId="{AF3C84CC-5B45-4930-BAAF-F0DA00A5E913}" destId="{6F1E0C27-1C15-4006-ABB3-45A1B3166F23}" srcOrd="1" destOrd="0" presId="urn:microsoft.com/office/officeart/2005/8/layout/hierarchy1"/>
    <dgm:cxn modelId="{6ADFBE2F-4407-4757-89B8-BFF65DC55449}" type="presParOf" srcId="{6F1E0C27-1C15-4006-ABB3-45A1B3166F23}" destId="{73E04CB5-D7CC-41D4-9983-CD71667F13E9}" srcOrd="0" destOrd="0" presId="urn:microsoft.com/office/officeart/2005/8/layout/hierarchy1"/>
    <dgm:cxn modelId="{200783BE-8E08-42A1-A6DA-A092DF524CEC}" type="presParOf" srcId="{73E04CB5-D7CC-41D4-9983-CD71667F13E9}" destId="{416FF80D-D401-4E07-82CA-61E137F14623}" srcOrd="0" destOrd="0" presId="urn:microsoft.com/office/officeart/2005/8/layout/hierarchy1"/>
    <dgm:cxn modelId="{810CDB97-58D8-4B99-9D5D-C0E470DFC8D3}" type="presParOf" srcId="{73E04CB5-D7CC-41D4-9983-CD71667F13E9}" destId="{DA7647F6-7B78-47E3-B945-493AC9F9E114}" srcOrd="1" destOrd="0" presId="urn:microsoft.com/office/officeart/2005/8/layout/hierarchy1"/>
    <dgm:cxn modelId="{A69C5A3D-F99C-44FC-B9EF-EEB684606F78}" type="presParOf" srcId="{6F1E0C27-1C15-4006-ABB3-45A1B3166F23}" destId="{A0D4B7CC-E8B4-464A-A06D-4143E5D630FB}" srcOrd="1" destOrd="0" presId="urn:microsoft.com/office/officeart/2005/8/layout/hierarchy1"/>
    <dgm:cxn modelId="{7618CB50-7B3C-4A9D-9AFE-404A527C30A6}" type="presParOf" srcId="{AF3C84CC-5B45-4930-BAAF-F0DA00A5E913}" destId="{3BA516F2-4EC8-400B-BDAC-E53FB273EC73}" srcOrd="2" destOrd="0" presId="urn:microsoft.com/office/officeart/2005/8/layout/hierarchy1"/>
    <dgm:cxn modelId="{A11F39D3-AB00-4403-8B07-4B0853B5BCA8}" type="presParOf" srcId="{3BA516F2-4EC8-400B-BDAC-E53FB273EC73}" destId="{E9D03C58-EF46-4453-82A4-46F0984E7E6C}" srcOrd="0" destOrd="0" presId="urn:microsoft.com/office/officeart/2005/8/layout/hierarchy1"/>
    <dgm:cxn modelId="{98F9420A-BAF7-4C57-BBBF-4D937ED1259F}" type="presParOf" srcId="{E9D03C58-EF46-4453-82A4-46F0984E7E6C}" destId="{4292348C-DA1F-4D8B-8F4A-FB342B44154F}" srcOrd="0" destOrd="0" presId="urn:microsoft.com/office/officeart/2005/8/layout/hierarchy1"/>
    <dgm:cxn modelId="{66D5904C-C5F3-42C7-AF0C-E6E51C64DB49}" type="presParOf" srcId="{E9D03C58-EF46-4453-82A4-46F0984E7E6C}" destId="{14F7808F-5A8A-427D-AD38-CC6E48328F7D}" srcOrd="1" destOrd="0" presId="urn:microsoft.com/office/officeart/2005/8/layout/hierarchy1"/>
    <dgm:cxn modelId="{3400EB1B-2DF3-4089-B799-DFC5DA5D6875}" type="presParOf" srcId="{3BA516F2-4EC8-400B-BDAC-E53FB273EC73}" destId="{0A06E803-A92D-4E64-A7CC-29BA026903F3}" srcOrd="1" destOrd="0" presId="urn:microsoft.com/office/officeart/2005/8/layout/hierarchy1"/>
    <dgm:cxn modelId="{DAF66BAC-52AE-4E2D-8038-6D29ED69F563}" type="presParOf" srcId="{AF3C84CC-5B45-4930-BAAF-F0DA00A5E913}" destId="{84E7C35D-0791-4CB8-8FA4-9F9A43BA8F97}" srcOrd="3" destOrd="0" presId="urn:microsoft.com/office/officeart/2005/8/layout/hierarchy1"/>
    <dgm:cxn modelId="{25E27EEC-D387-4493-8405-D27B90E11398}" type="presParOf" srcId="{84E7C35D-0791-4CB8-8FA4-9F9A43BA8F97}" destId="{FDC65778-24C1-430D-82B7-BEF50371B389}" srcOrd="0" destOrd="0" presId="urn:microsoft.com/office/officeart/2005/8/layout/hierarchy1"/>
    <dgm:cxn modelId="{30F401F2-F8B1-46F5-B6D1-90EBD760D2F8}" type="presParOf" srcId="{FDC65778-24C1-430D-82B7-BEF50371B389}" destId="{880DF842-46FE-4C1B-9243-086FAEE12A08}" srcOrd="0" destOrd="0" presId="urn:microsoft.com/office/officeart/2005/8/layout/hierarchy1"/>
    <dgm:cxn modelId="{F35F6F10-89BA-4B16-A4A3-D26A9C74C42E}" type="presParOf" srcId="{FDC65778-24C1-430D-82B7-BEF50371B389}" destId="{2D067190-2A37-4A79-99FD-239E1E9325ED}" srcOrd="1" destOrd="0" presId="urn:microsoft.com/office/officeart/2005/8/layout/hierarchy1"/>
    <dgm:cxn modelId="{65E4FED8-924C-42F2-BB8F-92735A9666A9}" type="presParOf" srcId="{84E7C35D-0791-4CB8-8FA4-9F9A43BA8F97}" destId="{F9A32A08-0F99-4297-8A0D-DD50EE372858}" srcOrd="1" destOrd="0" presId="urn:microsoft.com/office/officeart/2005/8/layout/hierarchy1"/>
    <dgm:cxn modelId="{AFA4A033-2B4C-4282-AEAE-3889B1F71AF1}" type="presParOf" srcId="{AF3C84CC-5B45-4930-BAAF-F0DA00A5E913}" destId="{AB2C4A83-00BC-4510-8CC6-C1207F9E1286}" srcOrd="4" destOrd="0" presId="urn:microsoft.com/office/officeart/2005/8/layout/hierarchy1"/>
    <dgm:cxn modelId="{B3D8DF5D-A217-4AC8-A145-6D90D03841F3}" type="presParOf" srcId="{AB2C4A83-00BC-4510-8CC6-C1207F9E1286}" destId="{593471A8-EBB8-4FB1-8896-0FCA1956A1FC}" srcOrd="0" destOrd="0" presId="urn:microsoft.com/office/officeart/2005/8/layout/hierarchy1"/>
    <dgm:cxn modelId="{1B43B059-A270-4520-A2BA-63EDCB3920B8}" type="presParOf" srcId="{593471A8-EBB8-4FB1-8896-0FCA1956A1FC}" destId="{960E58C5-347E-41AF-8B8A-9FFA3B83FCD2}" srcOrd="0" destOrd="0" presId="urn:microsoft.com/office/officeart/2005/8/layout/hierarchy1"/>
    <dgm:cxn modelId="{861EE49F-8754-44B4-AB1D-B937CBC238D5}" type="presParOf" srcId="{593471A8-EBB8-4FB1-8896-0FCA1956A1FC}" destId="{F3276917-31BB-4BCA-9A1D-396BE072E8FE}" srcOrd="1" destOrd="0" presId="urn:microsoft.com/office/officeart/2005/8/layout/hierarchy1"/>
    <dgm:cxn modelId="{0E687B4C-59F3-4F2C-876D-50BD73048BF0}" type="presParOf" srcId="{AB2C4A83-00BC-4510-8CC6-C1207F9E1286}" destId="{D5076CF7-CDE8-494B-B824-4CE9D17348DD}" srcOrd="1" destOrd="0" presId="urn:microsoft.com/office/officeart/2005/8/layout/hierarchy1"/>
    <dgm:cxn modelId="{6A115359-C69B-4EE7-B0A3-6663C2D2D606}" type="presParOf" srcId="{AF3C84CC-5B45-4930-BAAF-F0DA00A5E913}" destId="{5F23EAAC-E22B-4A0F-B888-2B0DDCFFAD26}" srcOrd="5" destOrd="0" presId="urn:microsoft.com/office/officeart/2005/8/layout/hierarchy1"/>
    <dgm:cxn modelId="{111B1114-B2FD-41F5-A928-66FE532ABA07}" type="presParOf" srcId="{5F23EAAC-E22B-4A0F-B888-2B0DDCFFAD26}" destId="{54690684-4B7A-44B1-B161-4C5E3D1050E5}" srcOrd="0" destOrd="0" presId="urn:microsoft.com/office/officeart/2005/8/layout/hierarchy1"/>
    <dgm:cxn modelId="{F14472F7-301B-4F57-9D75-091903662C47}" type="presParOf" srcId="{54690684-4B7A-44B1-B161-4C5E3D1050E5}" destId="{B3D14CF1-079D-47D3-A325-53BD792F05B9}" srcOrd="0" destOrd="0" presId="urn:microsoft.com/office/officeart/2005/8/layout/hierarchy1"/>
    <dgm:cxn modelId="{BAD94B72-A306-48B6-A85A-07822C8F3381}" type="presParOf" srcId="{54690684-4B7A-44B1-B161-4C5E3D1050E5}" destId="{33EB143A-00CF-408A-AB92-2E622D1B48BF}" srcOrd="1" destOrd="0" presId="urn:microsoft.com/office/officeart/2005/8/layout/hierarchy1"/>
    <dgm:cxn modelId="{700AEB3B-BE30-4DCF-9E4D-05FD18CC44F4}" type="presParOf" srcId="{5F23EAAC-E22B-4A0F-B888-2B0DDCFFAD26}" destId="{21B0FE62-F7B7-4E3A-8AAD-312EF14F138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90D35-68CB-4AD0-807F-71AFD8F8EE0F}">
      <dsp:nvSpPr>
        <dsp:cNvPr id="0" name=""/>
        <dsp:cNvSpPr/>
      </dsp:nvSpPr>
      <dsp:spPr>
        <a:xfrm>
          <a:off x="-38451" y="698141"/>
          <a:ext cx="1565511" cy="1244683"/>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8338FB4C-368B-4136-B8AF-B4C035AB700D}">
      <dsp:nvSpPr>
        <dsp:cNvPr id="0" name=""/>
        <dsp:cNvSpPr/>
      </dsp:nvSpPr>
      <dsp:spPr>
        <a:xfrm>
          <a:off x="119902" y="848577"/>
          <a:ext cx="1565511" cy="124468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It consumes less time</a:t>
          </a:r>
          <a:r>
            <a:rPr lang="en-IN" sz="1400" kern="1200" baseline="0" dirty="0">
              <a:latin typeface="Calibri" panose="020F0502020204030204" pitchFamily="34" charset="0"/>
              <a:cs typeface="Calibri" panose="020F0502020204030204" pitchFamily="34" charset="0"/>
            </a:rPr>
            <a:t>.</a:t>
          </a:r>
          <a:endParaRPr lang="en-US" sz="1400" kern="1200" dirty="0">
            <a:latin typeface="Calibri" panose="020F0502020204030204" pitchFamily="34" charset="0"/>
            <a:cs typeface="Calibri" panose="020F0502020204030204" pitchFamily="34" charset="0"/>
          </a:endParaRPr>
        </a:p>
      </dsp:txBody>
      <dsp:txXfrm>
        <a:off x="156358" y="885033"/>
        <a:ext cx="1492599" cy="1171771"/>
      </dsp:txXfrm>
    </dsp:sp>
    <dsp:sp modelId="{416FF80D-D401-4E07-82CA-61E137F14623}">
      <dsp:nvSpPr>
        <dsp:cNvPr id="0" name=""/>
        <dsp:cNvSpPr/>
      </dsp:nvSpPr>
      <dsp:spPr>
        <a:xfrm>
          <a:off x="1852619" y="712214"/>
          <a:ext cx="1395643" cy="1249706"/>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DA7647F6-7B78-47E3-B945-493AC9F9E114}">
      <dsp:nvSpPr>
        <dsp:cNvPr id="0" name=""/>
        <dsp:cNvSpPr/>
      </dsp:nvSpPr>
      <dsp:spPr>
        <a:xfrm>
          <a:off x="2010973" y="862650"/>
          <a:ext cx="1395643" cy="12497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Fully hygienic.</a:t>
          </a:r>
          <a:endParaRPr lang="en-US" sz="1400" i="1" kern="1200" dirty="0">
            <a:latin typeface="MV Boli" panose="02000500030200090000" pitchFamily="2" charset="0"/>
            <a:cs typeface="MV Boli" panose="02000500030200090000" pitchFamily="2" charset="0"/>
          </a:endParaRPr>
        </a:p>
      </dsp:txBody>
      <dsp:txXfrm>
        <a:off x="2047576" y="899253"/>
        <a:ext cx="1322437" cy="1176500"/>
      </dsp:txXfrm>
    </dsp:sp>
    <dsp:sp modelId="{4292348C-DA1F-4D8B-8F4A-FB342B44154F}">
      <dsp:nvSpPr>
        <dsp:cNvPr id="0" name=""/>
        <dsp:cNvSpPr/>
      </dsp:nvSpPr>
      <dsp:spPr>
        <a:xfrm>
          <a:off x="3600373" y="715843"/>
          <a:ext cx="1460518" cy="1260801"/>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14F7808F-5A8A-427D-AD38-CC6E48328F7D}">
      <dsp:nvSpPr>
        <dsp:cNvPr id="0" name=""/>
        <dsp:cNvSpPr/>
      </dsp:nvSpPr>
      <dsp:spPr>
        <a:xfrm>
          <a:off x="3758727" y="866279"/>
          <a:ext cx="1460518" cy="1260801"/>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Temperate can be changed according to the products.</a:t>
          </a:r>
          <a:endParaRPr lang="en-US" sz="1400" i="1" kern="1200" dirty="0">
            <a:latin typeface="MV Boli" panose="02000500030200090000" pitchFamily="2" charset="0"/>
            <a:cs typeface="MV Boli" panose="02000500030200090000" pitchFamily="2" charset="0"/>
          </a:endParaRPr>
        </a:p>
      </dsp:txBody>
      <dsp:txXfrm>
        <a:off x="3795655" y="903207"/>
        <a:ext cx="1386662" cy="1186945"/>
      </dsp:txXfrm>
    </dsp:sp>
    <dsp:sp modelId="{880DF842-46FE-4C1B-9243-086FAEE12A08}">
      <dsp:nvSpPr>
        <dsp:cNvPr id="0" name=""/>
        <dsp:cNvSpPr/>
      </dsp:nvSpPr>
      <dsp:spPr>
        <a:xfrm>
          <a:off x="5377600" y="715843"/>
          <a:ext cx="1694605" cy="1261580"/>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2D067190-2A37-4A79-99FD-239E1E9325ED}">
      <dsp:nvSpPr>
        <dsp:cNvPr id="0" name=""/>
        <dsp:cNvSpPr/>
      </dsp:nvSpPr>
      <dsp:spPr>
        <a:xfrm>
          <a:off x="5535954" y="866279"/>
          <a:ext cx="1694605" cy="12615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Supports multi variety agricultural-products</a:t>
          </a:r>
          <a:r>
            <a:rPr lang="en-IN" sz="1400" kern="1200" baseline="0" dirty="0"/>
            <a:t>.</a:t>
          </a:r>
          <a:endParaRPr lang="en-US" sz="1400" kern="1200" dirty="0"/>
        </a:p>
      </dsp:txBody>
      <dsp:txXfrm>
        <a:off x="5572904" y="903229"/>
        <a:ext cx="1620705" cy="1187680"/>
      </dsp:txXfrm>
    </dsp:sp>
    <dsp:sp modelId="{960E58C5-347E-41AF-8B8A-9FFA3B83FCD2}">
      <dsp:nvSpPr>
        <dsp:cNvPr id="0" name=""/>
        <dsp:cNvSpPr/>
      </dsp:nvSpPr>
      <dsp:spPr>
        <a:xfrm>
          <a:off x="7388914" y="715843"/>
          <a:ext cx="1392451" cy="1167958"/>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F3276917-31BB-4BCA-9A1D-396BE072E8FE}">
      <dsp:nvSpPr>
        <dsp:cNvPr id="0" name=""/>
        <dsp:cNvSpPr/>
      </dsp:nvSpPr>
      <dsp:spPr>
        <a:xfrm>
          <a:off x="7547268" y="866279"/>
          <a:ext cx="1392451" cy="116795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fully automatic less man power</a:t>
          </a:r>
          <a:r>
            <a:rPr lang="en-IN" sz="1400" kern="1200" baseline="0" dirty="0"/>
            <a:t>.</a:t>
          </a:r>
          <a:endParaRPr lang="en-US" sz="1400" kern="1200" dirty="0"/>
        </a:p>
      </dsp:txBody>
      <dsp:txXfrm>
        <a:off x="7581476" y="900487"/>
        <a:ext cx="1324035" cy="1099542"/>
      </dsp:txXfrm>
    </dsp:sp>
    <dsp:sp modelId="{B3D14CF1-079D-47D3-A325-53BD792F05B9}">
      <dsp:nvSpPr>
        <dsp:cNvPr id="0" name=""/>
        <dsp:cNvSpPr/>
      </dsp:nvSpPr>
      <dsp:spPr>
        <a:xfrm>
          <a:off x="9098073" y="715843"/>
          <a:ext cx="1620638" cy="1203316"/>
        </a:xfrm>
        <a:prstGeom prst="roundRect">
          <a:avLst>
            <a:gd name="adj" fmla="val 1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sp>
    <dsp:sp modelId="{33EB143A-00CF-408A-AB92-2E622D1B48BF}">
      <dsp:nvSpPr>
        <dsp:cNvPr id="0" name=""/>
        <dsp:cNvSpPr/>
      </dsp:nvSpPr>
      <dsp:spPr>
        <a:xfrm>
          <a:off x="9256428" y="866279"/>
          <a:ext cx="1620638" cy="12033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i="1" kern="1200" baseline="0" dirty="0">
              <a:latin typeface="MV Boli" panose="02000500030200090000" pitchFamily="2" charset="0"/>
              <a:cs typeface="MV Boli" panose="02000500030200090000" pitchFamily="2" charset="0"/>
            </a:rPr>
            <a:t>Cost effective</a:t>
          </a:r>
          <a:r>
            <a:rPr lang="en-IN" sz="1400" kern="1200" baseline="0" dirty="0"/>
            <a:t>.</a:t>
          </a:r>
          <a:endParaRPr lang="en-US" sz="1400" kern="1200" dirty="0"/>
        </a:p>
      </dsp:txBody>
      <dsp:txXfrm>
        <a:off x="9291672" y="901523"/>
        <a:ext cx="1550150" cy="113282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7497805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98821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30284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593086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91459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35601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pPr/>
              <a:t>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88482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4703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14429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94141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7136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77827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51036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4412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4597871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8931383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83205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1/5/2018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7643621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E282E-55D9-4922-B652-BE64374B7B01}"/>
              </a:ext>
            </a:extLst>
          </p:cNvPr>
          <p:cNvSpPr>
            <a:spLocks noGrp="1"/>
          </p:cNvSpPr>
          <p:nvPr>
            <p:ph type="ctrTitle"/>
          </p:nvPr>
        </p:nvSpPr>
        <p:spPr>
          <a:xfrm>
            <a:off x="2547891" y="585927"/>
            <a:ext cx="9046346" cy="1538148"/>
          </a:xfrm>
        </p:spPr>
        <p:txBody>
          <a:bodyPr>
            <a:normAutofit/>
          </a:bodyPr>
          <a:lstStyle/>
          <a:p>
            <a:r>
              <a:rPr lang="en-IN" b="1" i="1" dirty="0">
                <a:solidFill>
                  <a:schemeClr val="accent1">
                    <a:lumMod val="50000"/>
                  </a:schemeClr>
                </a:solidFill>
                <a:latin typeface="Castellar" panose="020A0402060406010301" pitchFamily="18" charset="0"/>
              </a:rPr>
              <a:t>Panimalar polytechnic college</a:t>
            </a:r>
          </a:p>
        </p:txBody>
      </p:sp>
      <p:sp>
        <p:nvSpPr>
          <p:cNvPr id="4" name="TextBox 3">
            <a:extLst>
              <a:ext uri="{FF2B5EF4-FFF2-40B4-BE49-F238E27FC236}">
                <a16:creationId xmlns:a16="http://schemas.microsoft.com/office/drawing/2014/main" id="{A674CADE-1DD3-4627-8E76-81784635EDB8}"/>
              </a:ext>
            </a:extLst>
          </p:cNvPr>
          <p:cNvSpPr txBox="1"/>
          <p:nvPr/>
        </p:nvSpPr>
        <p:spPr>
          <a:xfrm>
            <a:off x="1287262" y="3382392"/>
            <a:ext cx="10377996" cy="1723549"/>
          </a:xfrm>
          <a:prstGeom prst="rect">
            <a:avLst/>
          </a:prstGeom>
          <a:noFill/>
        </p:spPr>
        <p:txBody>
          <a:bodyPr wrap="square" rtlCol="0">
            <a:spAutoFit/>
          </a:bodyPr>
          <a:lstStyle/>
          <a:p>
            <a:pPr algn="ctr"/>
            <a:r>
              <a:rPr lang="en-IN" sz="4400" b="1" i="1" dirty="0">
                <a:ln w="13462">
                  <a:solidFill>
                    <a:schemeClr val="bg1"/>
                  </a:solidFill>
                  <a:prstDash val="solid"/>
                </a:ln>
                <a:solidFill>
                  <a:schemeClr val="tx1">
                    <a:lumMod val="85000"/>
                    <a:lumOff val="15000"/>
                  </a:schemeClr>
                </a:solidFill>
                <a:effectLst>
                  <a:outerShdw dist="38100" dir="2700000" algn="bl" rotWithShape="0">
                    <a:schemeClr val="accent5"/>
                  </a:outerShdw>
                  <a:reflection blurRad="6350" stA="55000" endA="300" endPos="45500" dir="5400000" sy="-100000" algn="bl" rotWithShape="0"/>
                </a:effectLst>
                <a:latin typeface="Bodoni MT" panose="02070603080606020203" pitchFamily="18" charset="0"/>
              </a:rPr>
              <a:t>Hybrid Solar Dryer For</a:t>
            </a:r>
          </a:p>
          <a:p>
            <a:pPr algn="ctr"/>
            <a:r>
              <a:rPr lang="en-IN" sz="4400" b="1" i="1" dirty="0">
                <a:ln w="13462">
                  <a:solidFill>
                    <a:schemeClr val="bg1"/>
                  </a:solidFill>
                  <a:prstDash val="solid"/>
                </a:ln>
                <a:solidFill>
                  <a:schemeClr val="tx1">
                    <a:lumMod val="85000"/>
                    <a:lumOff val="15000"/>
                  </a:schemeClr>
                </a:solidFill>
                <a:effectLst>
                  <a:outerShdw dist="38100" dir="2700000" algn="bl" rotWithShape="0">
                    <a:schemeClr val="accent5"/>
                  </a:outerShdw>
                  <a:reflection blurRad="6350" stA="55000" endA="300" endPos="45500" dir="5400000" sy="-100000" algn="bl" rotWithShape="0"/>
                </a:effectLst>
                <a:latin typeface="Bodoni MT" panose="02070603080606020203" pitchFamily="18" charset="0"/>
              </a:rPr>
              <a:t>Drying Agricultural Products.</a:t>
            </a:r>
          </a:p>
          <a:p>
            <a:endParaRPr lang="en-IN" dirty="0"/>
          </a:p>
        </p:txBody>
      </p:sp>
      <p:pic>
        <p:nvPicPr>
          <p:cNvPr id="5" name="Picture 4">
            <a:extLst>
              <a:ext uri="{FF2B5EF4-FFF2-40B4-BE49-F238E27FC236}">
                <a16:creationId xmlns:a16="http://schemas.microsoft.com/office/drawing/2014/main" id="{A13CDC39-8F13-4342-BD92-7BEC1CF82C51}"/>
              </a:ext>
            </a:extLst>
          </p:cNvPr>
          <p:cNvPicPr>
            <a:picLocks noChangeAspect="1"/>
          </p:cNvPicPr>
          <p:nvPr/>
        </p:nvPicPr>
        <p:blipFill>
          <a:blip r:embed="rId2"/>
          <a:stretch>
            <a:fillRect/>
          </a:stretch>
        </p:blipFill>
        <p:spPr>
          <a:xfrm>
            <a:off x="369183" y="328682"/>
            <a:ext cx="2478792" cy="2387548"/>
          </a:xfrm>
          <a:prstGeom prst="rect">
            <a:avLst/>
          </a:prstGeom>
        </p:spPr>
      </p:pic>
    </p:spTree>
    <p:extLst>
      <p:ext uri="{BB962C8B-B14F-4D97-AF65-F5344CB8AC3E}">
        <p14:creationId xmlns:p14="http://schemas.microsoft.com/office/powerpoint/2010/main" val="37990187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8A383-7EC7-4305-B901-3638170F9221}"/>
              </a:ext>
            </a:extLst>
          </p:cNvPr>
          <p:cNvSpPr>
            <a:spLocks noGrp="1"/>
          </p:cNvSpPr>
          <p:nvPr>
            <p:ph type="title"/>
          </p:nvPr>
        </p:nvSpPr>
        <p:spPr>
          <a:xfrm>
            <a:off x="913775" y="618518"/>
            <a:ext cx="10364451" cy="704256"/>
          </a:xfrm>
        </p:spPr>
        <p:txBody>
          <a:bodyPr>
            <a:normAutofit/>
          </a:bodyPr>
          <a:lstStyle/>
          <a:p>
            <a:r>
              <a:rPr lang="en-IN" i="1" dirty="0">
                <a:solidFill>
                  <a:schemeClr val="accent6">
                    <a:lumMod val="50000"/>
                  </a:schemeClr>
                </a:solidFill>
                <a:latin typeface="Imprint MT Shadow" panose="04020605060303030202" pitchFamily="82" charset="0"/>
              </a:rPr>
              <a:t>working</a:t>
            </a:r>
          </a:p>
        </p:txBody>
      </p:sp>
      <p:sp>
        <p:nvSpPr>
          <p:cNvPr id="3" name="Content Placeholder 2">
            <a:extLst>
              <a:ext uri="{FF2B5EF4-FFF2-40B4-BE49-F238E27FC236}">
                <a16:creationId xmlns:a16="http://schemas.microsoft.com/office/drawing/2014/main" id="{77B118AB-DEE8-463B-A88D-3362171BF7ED}"/>
              </a:ext>
            </a:extLst>
          </p:cNvPr>
          <p:cNvSpPr>
            <a:spLocks noGrp="1"/>
          </p:cNvSpPr>
          <p:nvPr>
            <p:ph sz="quarter" idx="13"/>
          </p:nvPr>
        </p:nvSpPr>
        <p:spPr>
          <a:xfrm>
            <a:off x="913774" y="1680897"/>
            <a:ext cx="10363826" cy="1470676"/>
          </a:xfrm>
        </p:spPr>
        <p:txBody>
          <a:bodyPr>
            <a:normAutofit/>
          </a:bodyPr>
          <a:lstStyle/>
          <a:p>
            <a:r>
              <a:rPr lang="en-IN" sz="2000" cap="none" dirty="0"/>
              <a:t>our system is fully automatic </a:t>
            </a:r>
          </a:p>
          <a:p>
            <a:pPr algn="just"/>
            <a:r>
              <a:rPr lang="en-IN" sz="2000" cap="none" dirty="0"/>
              <a:t>The top layer is covered with the glass Material which absorbs the heat radiation from the sun ,the cold air is heated at top layer in one partition and the hot air is send to another chamber.</a:t>
            </a:r>
          </a:p>
        </p:txBody>
      </p:sp>
      <p:pic>
        <p:nvPicPr>
          <p:cNvPr id="5" name="Picture 4">
            <a:extLst>
              <a:ext uri="{FF2B5EF4-FFF2-40B4-BE49-F238E27FC236}">
                <a16:creationId xmlns:a16="http://schemas.microsoft.com/office/drawing/2014/main" id="{830C451B-A6C3-4853-9327-F1F37A236E80}"/>
              </a:ext>
            </a:extLst>
          </p:cNvPr>
          <p:cNvPicPr>
            <a:picLocks noChangeAspect="1"/>
          </p:cNvPicPr>
          <p:nvPr/>
        </p:nvPicPr>
        <p:blipFill>
          <a:blip r:embed="rId2"/>
          <a:stretch>
            <a:fillRect/>
          </a:stretch>
        </p:blipFill>
        <p:spPr>
          <a:xfrm>
            <a:off x="8099622" y="3089429"/>
            <a:ext cx="3734312" cy="3512653"/>
          </a:xfrm>
          <a:prstGeom prst="rect">
            <a:avLst/>
          </a:prstGeom>
        </p:spPr>
      </p:pic>
      <p:sp>
        <p:nvSpPr>
          <p:cNvPr id="7" name="TextBox 6">
            <a:extLst>
              <a:ext uri="{FF2B5EF4-FFF2-40B4-BE49-F238E27FC236}">
                <a16:creationId xmlns:a16="http://schemas.microsoft.com/office/drawing/2014/main" id="{68AF6C8C-4D11-4115-B3FF-648F1C1F6FAE}"/>
              </a:ext>
            </a:extLst>
          </p:cNvPr>
          <p:cNvSpPr txBox="1"/>
          <p:nvPr/>
        </p:nvSpPr>
        <p:spPr>
          <a:xfrm>
            <a:off x="913149" y="3286234"/>
            <a:ext cx="6934711" cy="3046988"/>
          </a:xfrm>
          <a:prstGeom prst="rect">
            <a:avLst/>
          </a:prstGeom>
          <a:noFill/>
        </p:spPr>
        <p:txBody>
          <a:bodyPr wrap="square" rtlCol="0">
            <a:spAutoFit/>
          </a:bodyPr>
          <a:lstStyle/>
          <a:p>
            <a:pPr marL="342900" indent="-342900" algn="just">
              <a:buFont typeface="Arial" panose="020B0604020202020204" pitchFamily="34" charset="0"/>
              <a:buChar char="•"/>
            </a:pPr>
            <a:r>
              <a:rPr lang="en-IN" sz="2000" dirty="0"/>
              <a:t>Than the hot air is send through cpvc pipe into the chamber.</a:t>
            </a:r>
          </a:p>
          <a:p>
            <a:pPr algn="just"/>
            <a:endParaRPr lang="en-IN" sz="1400" dirty="0"/>
          </a:p>
          <a:p>
            <a:pPr marL="342900" indent="-342900" algn="just">
              <a:buFont typeface="Arial" panose="020B0604020202020204" pitchFamily="34" charset="0"/>
              <a:buChar char="•"/>
            </a:pPr>
            <a:r>
              <a:rPr lang="en-IN" sz="2000" dirty="0"/>
              <a:t>The solenoid valve is used to maintain the temperature lever in particular chamber.it can be controlled based upon the products.</a:t>
            </a:r>
            <a:endParaRPr lang="en-IN" sz="1400" dirty="0"/>
          </a:p>
          <a:p>
            <a:pPr marL="342900" indent="-342900" algn="just">
              <a:buFont typeface="Arial" panose="020B0604020202020204" pitchFamily="34" charset="0"/>
              <a:buChar char="•"/>
            </a:pPr>
            <a:endParaRPr lang="en-IN" sz="2000" dirty="0"/>
          </a:p>
          <a:p>
            <a:pPr marL="342900" indent="-342900">
              <a:buFont typeface="Arial" panose="020B0604020202020204" pitchFamily="34" charset="0"/>
              <a:buChar char="•"/>
            </a:pPr>
            <a:r>
              <a:rPr lang="en-IN" sz="2000" dirty="0"/>
              <a:t>The air is circulated inside itself .the hot air is again cooled , cold air is heated the process is repeated throughout complete the life cycle </a:t>
            </a:r>
            <a:r>
              <a:rPr lang="en-IN" dirty="0"/>
              <a:t>.</a:t>
            </a:r>
          </a:p>
          <a:p>
            <a:endParaRPr lang="en-IN" dirty="0"/>
          </a:p>
        </p:txBody>
      </p:sp>
    </p:spTree>
    <p:extLst>
      <p:ext uri="{BB962C8B-B14F-4D97-AF65-F5344CB8AC3E}">
        <p14:creationId xmlns:p14="http://schemas.microsoft.com/office/powerpoint/2010/main" val="2955456075"/>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3D451BC-150B-42DF-B654-9F24B96B7AB1}"/>
              </a:ext>
            </a:extLst>
          </p:cNvPr>
          <p:cNvPicPr>
            <a:picLocks noGrp="1" noChangeAspect="1"/>
          </p:cNvPicPr>
          <p:nvPr>
            <p:ph sz="quarter" idx="13"/>
          </p:nvPr>
        </p:nvPicPr>
        <p:blipFill>
          <a:blip r:embed="rId2"/>
          <a:stretch>
            <a:fillRect/>
          </a:stretch>
        </p:blipFill>
        <p:spPr>
          <a:xfrm>
            <a:off x="294324" y="261253"/>
            <a:ext cx="3791021" cy="2490825"/>
          </a:xfrm>
        </p:spPr>
      </p:pic>
      <p:sp>
        <p:nvSpPr>
          <p:cNvPr id="7" name="TextBox 6">
            <a:extLst>
              <a:ext uri="{FF2B5EF4-FFF2-40B4-BE49-F238E27FC236}">
                <a16:creationId xmlns:a16="http://schemas.microsoft.com/office/drawing/2014/main" id="{931B517D-6455-40FD-85F2-78C70FBA6031}"/>
              </a:ext>
            </a:extLst>
          </p:cNvPr>
          <p:cNvSpPr txBox="1"/>
          <p:nvPr/>
        </p:nvSpPr>
        <p:spPr>
          <a:xfrm>
            <a:off x="4296792" y="177553"/>
            <a:ext cx="7600884" cy="2554545"/>
          </a:xfrm>
          <a:prstGeom prst="rect">
            <a:avLst/>
          </a:prstGeom>
          <a:noFill/>
        </p:spPr>
        <p:txBody>
          <a:bodyPr wrap="square" rtlCol="0">
            <a:spAutoFit/>
          </a:bodyPr>
          <a:lstStyle/>
          <a:p>
            <a:pPr marL="285750" indent="-285750">
              <a:buFont typeface="Arial" panose="020B0604020202020204" pitchFamily="34" charset="0"/>
              <a:buChar char="•"/>
            </a:pPr>
            <a:r>
              <a:rPr lang="en-IN" sz="2000" dirty="0"/>
              <a:t>We use two chambers in our system .</a:t>
            </a:r>
          </a:p>
          <a:p>
            <a:pPr marL="285750" indent="-285750">
              <a:buFont typeface="Arial" panose="020B0604020202020204" pitchFamily="34" charset="0"/>
              <a:buChar char="•"/>
            </a:pPr>
            <a:r>
              <a:rPr lang="en-IN" sz="2000" dirty="0"/>
              <a:t>In between the two chambers we use a insulated layer.</a:t>
            </a:r>
          </a:p>
          <a:p>
            <a:pPr marL="285750" indent="-285750">
              <a:buFont typeface="Arial" panose="020B0604020202020204" pitchFamily="34" charset="0"/>
              <a:buChar char="•"/>
            </a:pPr>
            <a:r>
              <a:rPr lang="en-IN" sz="2000" dirty="0"/>
              <a:t>This layer dose not allow the hot air move from one chamber to another chamber.</a:t>
            </a:r>
          </a:p>
          <a:p>
            <a:pPr marL="285750" indent="-285750">
              <a:buFont typeface="Arial" panose="020B0604020202020204" pitchFamily="34" charset="0"/>
              <a:buChar char="•"/>
            </a:pPr>
            <a:r>
              <a:rPr lang="en-IN" sz="2000" dirty="0"/>
              <a:t>Each chamber receives the hot air through cpvc pipe .</a:t>
            </a:r>
          </a:p>
          <a:p>
            <a:pPr marL="285750" indent="-285750">
              <a:buFont typeface="Arial" panose="020B0604020202020204" pitchFamily="34" charset="0"/>
              <a:buChar char="•"/>
            </a:pPr>
            <a:r>
              <a:rPr lang="en-IN" sz="2000" dirty="0"/>
              <a:t>At a time two different varieties of agricultural products can be dryed simultaneously.</a:t>
            </a:r>
          </a:p>
          <a:p>
            <a:pPr marL="285750" indent="-285750">
              <a:buFont typeface="Arial" panose="020B0604020202020204" pitchFamily="34" charset="0"/>
              <a:buChar char="•"/>
            </a:pPr>
            <a:r>
              <a:rPr lang="en-IN" sz="2000" dirty="0"/>
              <a:t>Through this time is reduced.</a:t>
            </a:r>
          </a:p>
        </p:txBody>
      </p:sp>
      <p:sp>
        <p:nvSpPr>
          <p:cNvPr id="10" name="Rectangle 9">
            <a:extLst>
              <a:ext uri="{FF2B5EF4-FFF2-40B4-BE49-F238E27FC236}">
                <a16:creationId xmlns:a16="http://schemas.microsoft.com/office/drawing/2014/main" id="{F68D9AA8-8BBA-449C-AD60-DD689CD97E90}"/>
              </a:ext>
            </a:extLst>
          </p:cNvPr>
          <p:cNvSpPr/>
          <p:nvPr/>
        </p:nvSpPr>
        <p:spPr>
          <a:xfrm>
            <a:off x="294324" y="2967335"/>
            <a:ext cx="3791021" cy="461665"/>
          </a:xfrm>
          <a:prstGeom prst="rect">
            <a:avLst/>
          </a:prstGeom>
          <a:noFill/>
        </p:spPr>
        <p:txBody>
          <a:bodyPr wrap="square" lIns="91440" tIns="45720" rIns="91440" bIns="45720">
            <a:spAutoFit/>
          </a:bodyPr>
          <a:lstStyle/>
          <a:p>
            <a:pPr algn="ctr"/>
            <a:r>
              <a:rPr 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F</a:t>
            </a:r>
            <a:r>
              <a:rPr lang="en-US"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ront view</a:t>
            </a:r>
          </a:p>
        </p:txBody>
      </p:sp>
      <p:pic>
        <p:nvPicPr>
          <p:cNvPr id="12" name="Picture 11">
            <a:extLst>
              <a:ext uri="{FF2B5EF4-FFF2-40B4-BE49-F238E27FC236}">
                <a16:creationId xmlns:a16="http://schemas.microsoft.com/office/drawing/2014/main" id="{EFF29976-DE46-44D4-9A58-BA21375BB42E}"/>
              </a:ext>
            </a:extLst>
          </p:cNvPr>
          <p:cNvPicPr>
            <a:picLocks noChangeAspect="1"/>
          </p:cNvPicPr>
          <p:nvPr/>
        </p:nvPicPr>
        <p:blipFill>
          <a:blip r:embed="rId3"/>
          <a:stretch>
            <a:fillRect/>
          </a:stretch>
        </p:blipFill>
        <p:spPr>
          <a:xfrm>
            <a:off x="6610904" y="3429000"/>
            <a:ext cx="5286772" cy="3251446"/>
          </a:xfrm>
          <a:prstGeom prst="rect">
            <a:avLst/>
          </a:prstGeom>
        </p:spPr>
      </p:pic>
      <p:sp>
        <p:nvSpPr>
          <p:cNvPr id="13" name="TextBox 12">
            <a:extLst>
              <a:ext uri="{FF2B5EF4-FFF2-40B4-BE49-F238E27FC236}">
                <a16:creationId xmlns:a16="http://schemas.microsoft.com/office/drawing/2014/main" id="{81315275-8537-418C-9C6C-29D2F5544500}"/>
              </a:ext>
            </a:extLst>
          </p:cNvPr>
          <p:cNvSpPr txBox="1"/>
          <p:nvPr/>
        </p:nvSpPr>
        <p:spPr>
          <a:xfrm>
            <a:off x="535020" y="3900790"/>
            <a:ext cx="5368629" cy="2246769"/>
          </a:xfrm>
          <a:prstGeom prst="rect">
            <a:avLst/>
          </a:prstGeom>
          <a:noFill/>
        </p:spPr>
        <p:txBody>
          <a:bodyPr wrap="square" rtlCol="0">
            <a:spAutoFit/>
          </a:bodyPr>
          <a:lstStyle/>
          <a:p>
            <a:pPr lvl="1" algn="just"/>
            <a:r>
              <a:rPr lang="en-IN" sz="2000" dirty="0"/>
              <a:t>	Incase we use a large scale products . We can remove the interface medium which is said to be isolated layer ,so the two chamber becomes a single chamber. Isolated layer is made with the features of removable. It can be  depend upon the products we can modify it </a:t>
            </a:r>
            <a:r>
              <a:rPr lang="en-IN" dirty="0"/>
              <a:t>. </a:t>
            </a:r>
          </a:p>
        </p:txBody>
      </p:sp>
      <p:sp>
        <p:nvSpPr>
          <p:cNvPr id="15" name="TextBox 14">
            <a:extLst>
              <a:ext uri="{FF2B5EF4-FFF2-40B4-BE49-F238E27FC236}">
                <a16:creationId xmlns:a16="http://schemas.microsoft.com/office/drawing/2014/main" id="{7F96B440-6178-4B8D-94AD-54CAC386A498}"/>
              </a:ext>
            </a:extLst>
          </p:cNvPr>
          <p:cNvSpPr txBox="1"/>
          <p:nvPr/>
        </p:nvSpPr>
        <p:spPr>
          <a:xfrm>
            <a:off x="8473966" y="2824370"/>
            <a:ext cx="3231931" cy="461665"/>
          </a:xfrm>
          <a:prstGeom prst="rect">
            <a:avLst/>
          </a:prstGeom>
          <a:noFill/>
        </p:spPr>
        <p:txBody>
          <a:bodyPr wrap="square" rtlCol="0">
            <a:spAutoFit/>
          </a:bodyPr>
          <a:lstStyle/>
          <a:p>
            <a:r>
              <a:rPr lang="en-IN"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Inner view</a:t>
            </a:r>
          </a:p>
        </p:txBody>
      </p:sp>
    </p:spTree>
    <p:extLst>
      <p:ext uri="{BB962C8B-B14F-4D97-AF65-F5344CB8AC3E}">
        <p14:creationId xmlns:p14="http://schemas.microsoft.com/office/powerpoint/2010/main" val="212373433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lose up of a map&#10;&#10;Description generated with very high confidence">
            <a:extLst>
              <a:ext uri="{FF2B5EF4-FFF2-40B4-BE49-F238E27FC236}">
                <a16:creationId xmlns:a16="http://schemas.microsoft.com/office/drawing/2014/main" id="{E02878D2-2A24-43B8-B56F-4D7DCB3DF003}"/>
              </a:ext>
            </a:extLst>
          </p:cNvPr>
          <p:cNvPicPr>
            <a:picLocks noGrp="1" noChangeAspect="1"/>
          </p:cNvPicPr>
          <p:nvPr>
            <p:ph sz="quarter" idx="13"/>
          </p:nvPr>
        </p:nvPicPr>
        <p:blipFill>
          <a:blip r:embed="rId2"/>
          <a:stretch>
            <a:fillRect/>
          </a:stretch>
        </p:blipFill>
        <p:spPr>
          <a:xfrm>
            <a:off x="233144" y="370490"/>
            <a:ext cx="3325307" cy="2782613"/>
          </a:xfrm>
        </p:spPr>
      </p:pic>
      <p:sp>
        <p:nvSpPr>
          <p:cNvPr id="6" name="TextBox 5">
            <a:extLst>
              <a:ext uri="{FF2B5EF4-FFF2-40B4-BE49-F238E27FC236}">
                <a16:creationId xmlns:a16="http://schemas.microsoft.com/office/drawing/2014/main" id="{4258ED6B-0EB3-4F60-B6FE-55B18841ADA1}"/>
              </a:ext>
            </a:extLst>
          </p:cNvPr>
          <p:cNvSpPr txBox="1"/>
          <p:nvPr/>
        </p:nvSpPr>
        <p:spPr>
          <a:xfrm>
            <a:off x="465083" y="3342290"/>
            <a:ext cx="2790496" cy="461665"/>
          </a:xfrm>
          <a:prstGeom prst="rect">
            <a:avLst/>
          </a:prstGeom>
          <a:noFill/>
        </p:spPr>
        <p:txBody>
          <a:bodyPr wrap="square" rtlCol="0">
            <a:spAutoFit/>
          </a:bodyPr>
          <a:lstStyle/>
          <a:p>
            <a:r>
              <a:rPr lang="en-IN"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Chamber structure</a:t>
            </a:r>
          </a:p>
        </p:txBody>
      </p:sp>
      <p:sp>
        <p:nvSpPr>
          <p:cNvPr id="8" name="TextBox 7">
            <a:extLst>
              <a:ext uri="{FF2B5EF4-FFF2-40B4-BE49-F238E27FC236}">
                <a16:creationId xmlns:a16="http://schemas.microsoft.com/office/drawing/2014/main" id="{2BE7A0FD-D915-4AF4-A3FF-24E2A0F8F69F}"/>
              </a:ext>
            </a:extLst>
          </p:cNvPr>
          <p:cNvSpPr txBox="1"/>
          <p:nvPr/>
        </p:nvSpPr>
        <p:spPr>
          <a:xfrm>
            <a:off x="3831021" y="528145"/>
            <a:ext cx="8131379" cy="2523768"/>
          </a:xfrm>
          <a:prstGeom prst="rect">
            <a:avLst/>
          </a:prstGeom>
          <a:noFill/>
        </p:spPr>
        <p:txBody>
          <a:bodyPr wrap="square" rtlCol="0">
            <a:spAutoFit/>
          </a:bodyPr>
          <a:lstStyle/>
          <a:p>
            <a:pPr marL="285750" indent="-285750">
              <a:buFont typeface="Arial" panose="020B0604020202020204" pitchFamily="34" charset="0"/>
              <a:buChar char="•"/>
            </a:pPr>
            <a:r>
              <a:rPr lang="en-IN" sz="2000" dirty="0"/>
              <a:t>If the need excess heat for drying we can attach the heat tracking module.</a:t>
            </a:r>
          </a:p>
          <a:p>
            <a:pPr marL="285750" indent="-285750">
              <a:buFont typeface="Arial" panose="020B0604020202020204" pitchFamily="34" charset="0"/>
              <a:buChar char="•"/>
            </a:pPr>
            <a:r>
              <a:rPr lang="en-IN" sz="2000" dirty="0"/>
              <a:t>We use the servo motor with the heat tracking module .</a:t>
            </a:r>
          </a:p>
          <a:p>
            <a:pPr marL="285750" indent="-285750">
              <a:buFont typeface="Arial" panose="020B0604020202020204" pitchFamily="34" charset="0"/>
              <a:buChar char="•"/>
            </a:pPr>
            <a:r>
              <a:rPr lang="en-IN" sz="2000" dirty="0"/>
              <a:t>The heat tracking moves with the help of the servo motor.</a:t>
            </a:r>
          </a:p>
          <a:p>
            <a:pPr marL="285750" indent="-285750">
              <a:buFont typeface="Arial" panose="020B0604020202020204" pitchFamily="34" charset="0"/>
              <a:buChar char="•"/>
            </a:pPr>
            <a:r>
              <a:rPr lang="en-IN" sz="2000" dirty="0"/>
              <a:t>It moves from east to west .it rotates with the sequence of the sun heat radiations.</a:t>
            </a:r>
          </a:p>
          <a:p>
            <a:pPr marL="285750" indent="-285750">
              <a:buFont typeface="Arial" panose="020B0604020202020204" pitchFamily="34" charset="0"/>
              <a:buChar char="•"/>
            </a:pPr>
            <a:r>
              <a:rPr lang="en-IN" sz="2000" dirty="0"/>
              <a:t>Due to this rotation it absorbs more heat. </a:t>
            </a:r>
          </a:p>
          <a:p>
            <a:pPr marL="285750" indent="-285750">
              <a:buFont typeface="Arial" panose="020B0604020202020204" pitchFamily="34" charset="0"/>
              <a:buChar char="•"/>
            </a:pPr>
            <a:r>
              <a:rPr lang="en-IN" sz="2000" dirty="0"/>
              <a:t>This excess heat can be attached with the proposed module.</a:t>
            </a:r>
          </a:p>
          <a:p>
            <a:r>
              <a:rPr lang="en-IN" dirty="0"/>
              <a:t> </a:t>
            </a:r>
          </a:p>
        </p:txBody>
      </p:sp>
      <p:pic>
        <p:nvPicPr>
          <p:cNvPr id="10" name="Picture 9" descr="A screenshot of a cell phone&#10;&#10;Description generated with very high confidence">
            <a:extLst>
              <a:ext uri="{FF2B5EF4-FFF2-40B4-BE49-F238E27FC236}">
                <a16:creationId xmlns:a16="http://schemas.microsoft.com/office/drawing/2014/main" id="{848D1865-1D8B-4DB2-867D-407E182F98B1}"/>
              </a:ext>
            </a:extLst>
          </p:cNvPr>
          <p:cNvPicPr>
            <a:picLocks noChangeAspect="1"/>
          </p:cNvPicPr>
          <p:nvPr/>
        </p:nvPicPr>
        <p:blipFill>
          <a:blip r:embed="rId3"/>
          <a:stretch>
            <a:fillRect/>
          </a:stretch>
        </p:blipFill>
        <p:spPr>
          <a:xfrm>
            <a:off x="6457607" y="3342290"/>
            <a:ext cx="5504793" cy="2928210"/>
          </a:xfrm>
          <a:prstGeom prst="rect">
            <a:avLst/>
          </a:prstGeom>
        </p:spPr>
      </p:pic>
      <p:sp>
        <p:nvSpPr>
          <p:cNvPr id="11" name="TextBox 10">
            <a:extLst>
              <a:ext uri="{FF2B5EF4-FFF2-40B4-BE49-F238E27FC236}">
                <a16:creationId xmlns:a16="http://schemas.microsoft.com/office/drawing/2014/main" id="{9E4ECAF7-2F2A-4A1C-A5C2-06EFE3F6F774}"/>
              </a:ext>
            </a:extLst>
          </p:cNvPr>
          <p:cNvSpPr txBox="1"/>
          <p:nvPr/>
        </p:nvSpPr>
        <p:spPr>
          <a:xfrm>
            <a:off x="8434551" y="2672255"/>
            <a:ext cx="2758965" cy="400110"/>
          </a:xfrm>
          <a:prstGeom prst="rect">
            <a:avLst/>
          </a:prstGeom>
          <a:noFill/>
        </p:spPr>
        <p:txBody>
          <a:bodyPr wrap="square" rtlCol="0">
            <a:spAutoFit/>
          </a:bodyPr>
          <a:lstStyle/>
          <a:p>
            <a:r>
              <a:rPr lang="en-IN"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Heat tracking</a:t>
            </a:r>
          </a:p>
        </p:txBody>
      </p:sp>
      <p:sp>
        <p:nvSpPr>
          <p:cNvPr id="12" name="TextBox 11">
            <a:extLst>
              <a:ext uri="{FF2B5EF4-FFF2-40B4-BE49-F238E27FC236}">
                <a16:creationId xmlns:a16="http://schemas.microsoft.com/office/drawing/2014/main" id="{88DD6ADF-04A8-474A-AC79-83B3AC6E45BB}"/>
              </a:ext>
            </a:extLst>
          </p:cNvPr>
          <p:cNvSpPr txBox="1"/>
          <p:nvPr/>
        </p:nvSpPr>
        <p:spPr>
          <a:xfrm>
            <a:off x="233144" y="3862552"/>
            <a:ext cx="5862856" cy="2523768"/>
          </a:xfrm>
          <a:prstGeom prst="rect">
            <a:avLst/>
          </a:prstGeom>
          <a:noFill/>
        </p:spPr>
        <p:txBody>
          <a:bodyPr wrap="square" rtlCol="0">
            <a:spAutoFit/>
          </a:bodyPr>
          <a:lstStyle/>
          <a:p>
            <a:pPr marL="285750" indent="-285750">
              <a:buFont typeface="Arial" panose="020B0604020202020204" pitchFamily="34" charset="0"/>
              <a:buChar char="•"/>
            </a:pPr>
            <a:r>
              <a:rPr lang="en-IN" sz="2000" dirty="0"/>
              <a:t>We use the DH11 temperature sensor to measure the temperature and display it in the output in LCD display.</a:t>
            </a:r>
          </a:p>
          <a:p>
            <a:pPr marL="285750" indent="-285750">
              <a:buFont typeface="Arial" panose="020B0604020202020204" pitchFamily="34" charset="0"/>
              <a:buChar char="•"/>
            </a:pPr>
            <a:r>
              <a:rPr lang="en-IN" sz="2000" dirty="0"/>
              <a:t>These components are </a:t>
            </a:r>
            <a:r>
              <a:rPr lang="en-IN" sz="2000" dirty="0" err="1"/>
              <a:t>controles</a:t>
            </a:r>
            <a:r>
              <a:rPr lang="en-IN" sz="2000" dirty="0"/>
              <a:t> by a microprocessor .does the microprocessor needs some power supply to use it. </a:t>
            </a:r>
          </a:p>
          <a:p>
            <a:pPr marL="285750" indent="-285750">
              <a:buFont typeface="Arial" panose="020B0604020202020204" pitchFamily="34" charset="0"/>
              <a:buChar char="•"/>
            </a:pPr>
            <a:r>
              <a:rPr lang="en-IN" sz="2000" dirty="0"/>
              <a:t>So Solar panel is used to generate the electricity .</a:t>
            </a:r>
          </a:p>
          <a:p>
            <a:pPr marL="285750" indent="-285750">
              <a:buFont typeface="Arial" panose="020B0604020202020204" pitchFamily="34" charset="0"/>
              <a:buChar char="•"/>
            </a:pPr>
            <a:endParaRPr lang="en-IN" dirty="0"/>
          </a:p>
        </p:txBody>
      </p:sp>
    </p:spTree>
    <p:extLst>
      <p:ext uri="{BB962C8B-B14F-4D97-AF65-F5344CB8AC3E}">
        <p14:creationId xmlns:p14="http://schemas.microsoft.com/office/powerpoint/2010/main" val="15184538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E6B74-F9DF-4D82-AB0C-A47FF3BC8ED4}"/>
              </a:ext>
            </a:extLst>
          </p:cNvPr>
          <p:cNvSpPr>
            <a:spLocks noGrp="1"/>
          </p:cNvSpPr>
          <p:nvPr>
            <p:ph type="title"/>
          </p:nvPr>
        </p:nvSpPr>
        <p:spPr>
          <a:xfrm>
            <a:off x="913775" y="618518"/>
            <a:ext cx="10364451" cy="448284"/>
          </a:xfrm>
        </p:spPr>
        <p:txBody>
          <a:bodyPr>
            <a:normAutofit fontScale="90000"/>
          </a:bodyPr>
          <a:lstStyle/>
          <a:p>
            <a:r>
              <a:rPr lang="en-IN" i="1" dirty="0">
                <a:solidFill>
                  <a:schemeClr val="accent6">
                    <a:lumMod val="50000"/>
                  </a:schemeClr>
                </a:solidFill>
                <a:latin typeface="Imprint MT Shadow" panose="04020605060303030202" pitchFamily="82" charset="0"/>
              </a:rPr>
              <a:t>Flow chart</a:t>
            </a:r>
          </a:p>
        </p:txBody>
      </p:sp>
      <p:pic>
        <p:nvPicPr>
          <p:cNvPr id="6" name="Content Placeholder 5">
            <a:extLst>
              <a:ext uri="{FF2B5EF4-FFF2-40B4-BE49-F238E27FC236}">
                <a16:creationId xmlns:a16="http://schemas.microsoft.com/office/drawing/2014/main" id="{BC55D3B6-0697-4143-BF4A-A457A11001E7}"/>
              </a:ext>
            </a:extLst>
          </p:cNvPr>
          <p:cNvPicPr>
            <a:picLocks noGrp="1" noChangeAspect="1"/>
          </p:cNvPicPr>
          <p:nvPr>
            <p:ph sz="quarter" idx="13"/>
          </p:nvPr>
        </p:nvPicPr>
        <p:blipFill>
          <a:blip r:embed="rId2"/>
          <a:stretch>
            <a:fillRect/>
          </a:stretch>
        </p:blipFill>
        <p:spPr>
          <a:xfrm>
            <a:off x="497151" y="1066802"/>
            <a:ext cx="11097086" cy="5467163"/>
          </a:xfrm>
        </p:spPr>
      </p:pic>
    </p:spTree>
    <p:extLst>
      <p:ext uri="{BB962C8B-B14F-4D97-AF65-F5344CB8AC3E}">
        <p14:creationId xmlns:p14="http://schemas.microsoft.com/office/powerpoint/2010/main" val="2123268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AB7EF-5996-49DE-9986-F5B09BE6D0F8}"/>
              </a:ext>
            </a:extLst>
          </p:cNvPr>
          <p:cNvSpPr>
            <a:spLocks noGrp="1"/>
          </p:cNvSpPr>
          <p:nvPr>
            <p:ph type="title"/>
          </p:nvPr>
        </p:nvSpPr>
        <p:spPr>
          <a:xfrm>
            <a:off x="913775" y="618517"/>
            <a:ext cx="10364451" cy="615479"/>
          </a:xfrm>
        </p:spPr>
        <p:txBody>
          <a:bodyPr>
            <a:normAutofit fontScale="90000"/>
          </a:bodyPr>
          <a:lstStyle/>
          <a:p>
            <a:r>
              <a:rPr lang="en-IN" i="1" dirty="0">
                <a:solidFill>
                  <a:schemeClr val="accent6">
                    <a:lumMod val="50000"/>
                  </a:schemeClr>
                </a:solidFill>
                <a:latin typeface="Imprint MT Shadow" panose="04020605060303030202" pitchFamily="82" charset="0"/>
              </a:rPr>
              <a:t>Cost involvement and estimate(</a:t>
            </a:r>
            <a:r>
              <a:rPr lang="en-IN" i="1" cap="none" dirty="0">
                <a:solidFill>
                  <a:schemeClr val="accent6">
                    <a:lumMod val="50000"/>
                  </a:schemeClr>
                </a:solidFill>
                <a:latin typeface="Imprint MT Shadow" panose="04020605060303030202" pitchFamily="82" charset="0"/>
              </a:rPr>
              <a:t>appx)</a:t>
            </a:r>
            <a:endParaRPr lang="en-IN" i="1" dirty="0">
              <a:solidFill>
                <a:schemeClr val="accent6">
                  <a:lumMod val="50000"/>
                </a:schemeClr>
              </a:solidFill>
              <a:latin typeface="Imprint MT Shadow" panose="04020605060303030202" pitchFamily="82" charset="0"/>
            </a:endParaRPr>
          </a:p>
        </p:txBody>
      </p:sp>
      <p:graphicFrame>
        <p:nvGraphicFramePr>
          <p:cNvPr id="9" name="Table 8">
            <a:extLst>
              <a:ext uri="{FF2B5EF4-FFF2-40B4-BE49-F238E27FC236}">
                <a16:creationId xmlns:a16="http://schemas.microsoft.com/office/drawing/2014/main" id="{13C9A50A-B3AD-43F9-B4FC-3EA486B7CB10}"/>
              </a:ext>
            </a:extLst>
          </p:cNvPr>
          <p:cNvGraphicFramePr>
            <a:graphicFrameLocks noGrp="1"/>
          </p:cNvGraphicFramePr>
          <p:nvPr>
            <p:extLst>
              <p:ext uri="{D42A27DB-BD31-4B8C-83A1-F6EECF244321}">
                <p14:modId xmlns:p14="http://schemas.microsoft.com/office/powerpoint/2010/main" val="4097464938"/>
              </p:ext>
            </p:extLst>
          </p:nvPr>
        </p:nvGraphicFramePr>
        <p:xfrm>
          <a:off x="656947" y="1367161"/>
          <a:ext cx="10768612" cy="5246707"/>
        </p:xfrm>
        <a:graphic>
          <a:graphicData uri="http://schemas.openxmlformats.org/drawingml/2006/table">
            <a:tbl>
              <a:tblPr>
                <a:tableStyleId>{5C22544A-7EE6-4342-B048-85BDC9FD1C3A}</a:tableStyleId>
              </a:tblPr>
              <a:tblGrid>
                <a:gridCol w="1244101">
                  <a:extLst>
                    <a:ext uri="{9D8B030D-6E8A-4147-A177-3AD203B41FA5}">
                      <a16:colId xmlns:a16="http://schemas.microsoft.com/office/drawing/2014/main" val="401517187"/>
                    </a:ext>
                  </a:extLst>
                </a:gridCol>
                <a:gridCol w="3283611">
                  <a:extLst>
                    <a:ext uri="{9D8B030D-6E8A-4147-A177-3AD203B41FA5}">
                      <a16:colId xmlns:a16="http://schemas.microsoft.com/office/drawing/2014/main" val="1252486743"/>
                    </a:ext>
                  </a:extLst>
                </a:gridCol>
                <a:gridCol w="1794769">
                  <a:extLst>
                    <a:ext uri="{9D8B030D-6E8A-4147-A177-3AD203B41FA5}">
                      <a16:colId xmlns:a16="http://schemas.microsoft.com/office/drawing/2014/main" val="3289431648"/>
                    </a:ext>
                  </a:extLst>
                </a:gridCol>
                <a:gridCol w="978965">
                  <a:extLst>
                    <a:ext uri="{9D8B030D-6E8A-4147-A177-3AD203B41FA5}">
                      <a16:colId xmlns:a16="http://schemas.microsoft.com/office/drawing/2014/main" val="1375527039"/>
                    </a:ext>
                  </a:extLst>
                </a:gridCol>
                <a:gridCol w="1733583">
                  <a:extLst>
                    <a:ext uri="{9D8B030D-6E8A-4147-A177-3AD203B41FA5}">
                      <a16:colId xmlns:a16="http://schemas.microsoft.com/office/drawing/2014/main" val="448789982"/>
                    </a:ext>
                  </a:extLst>
                </a:gridCol>
                <a:gridCol w="1733583">
                  <a:extLst>
                    <a:ext uri="{9D8B030D-6E8A-4147-A177-3AD203B41FA5}">
                      <a16:colId xmlns:a16="http://schemas.microsoft.com/office/drawing/2014/main" val="3631748181"/>
                    </a:ext>
                  </a:extLst>
                </a:gridCol>
              </a:tblGrid>
              <a:tr h="625520">
                <a:tc>
                  <a:txBody>
                    <a:bodyPr/>
                    <a:lstStyle/>
                    <a:p>
                      <a:pPr algn="ctr" fontAlgn="ctr"/>
                      <a:r>
                        <a:rPr lang="en-IN" sz="1200" u="none" strike="noStrike" dirty="0">
                          <a:effectLst/>
                        </a:rPr>
                        <a:t>S.no</a:t>
                      </a:r>
                      <a:endParaRPr lang="en-IN" sz="1200" b="1"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en-IN" sz="1200" u="none" strike="noStrike">
                          <a:effectLst/>
                        </a:rPr>
                        <a:t>Item name</a:t>
                      </a:r>
                      <a:endParaRPr lang="en-IN"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200" u="none" strike="noStrike">
                          <a:effectLst/>
                        </a:rPr>
                        <a:t>Size</a:t>
                      </a:r>
                      <a:endParaRPr lang="en-IN"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QTY</a:t>
                      </a:r>
                      <a:endParaRPr lang="en-IN" sz="11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200" u="none" strike="noStrike">
                          <a:effectLst/>
                        </a:rPr>
                        <a:t>Rate of each QTY</a:t>
                      </a:r>
                      <a:endParaRPr lang="en-IN"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200" u="none" strike="noStrike">
                          <a:effectLst/>
                        </a:rPr>
                        <a:t>Sub total rate</a:t>
                      </a:r>
                      <a:endParaRPr lang="en-IN" sz="1200" b="1"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926032531"/>
                  </a:ext>
                </a:extLst>
              </a:tr>
              <a:tr h="331909">
                <a:tc gridSpan="2">
                  <a:txBody>
                    <a:bodyPr/>
                    <a:lstStyle/>
                    <a:p>
                      <a:pPr algn="ctr" fontAlgn="b"/>
                      <a:r>
                        <a:rPr lang="en-IN" sz="1200" u="none" strike="noStrike">
                          <a:effectLst/>
                        </a:rPr>
                        <a:t>Body Construction</a:t>
                      </a:r>
                      <a:endParaRPr lang="en-IN" sz="1200" b="1" i="0" u="none" strike="noStrike">
                        <a:solidFill>
                          <a:srgbClr val="000000"/>
                        </a:solidFill>
                        <a:effectLst/>
                        <a:latin typeface="Calibri" panose="020F0502020204030204" pitchFamily="34" charset="0"/>
                      </a:endParaRPr>
                    </a:p>
                  </a:txBody>
                  <a:tcPr marL="7620" marR="7620" marT="7620" marB="0" anchor="b"/>
                </a:tc>
                <a:tc hMerge="1">
                  <a:txBody>
                    <a:bodyPr/>
                    <a:lstStyle/>
                    <a:p>
                      <a:endParaRPr lang="en-IN"/>
                    </a:p>
                  </a:txBody>
                  <a:tcPr/>
                </a:tc>
                <a:tc>
                  <a:txBody>
                    <a:bodyPr/>
                    <a:lstStyle/>
                    <a:p>
                      <a:pPr algn="ctr" fontAlgn="ctr"/>
                      <a:r>
                        <a:rPr lang="en-IN" sz="1200" u="none" strike="noStrike">
                          <a:effectLst/>
                        </a:rPr>
                        <a:t> </a:t>
                      </a:r>
                      <a:endParaRPr lang="en-IN"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200" u="none" strike="noStrike">
                          <a:effectLst/>
                        </a:rPr>
                        <a:t> </a:t>
                      </a:r>
                      <a:endParaRPr lang="en-IN"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200" u="none" strike="noStrike">
                          <a:effectLst/>
                        </a:rPr>
                        <a:t> </a:t>
                      </a:r>
                      <a:endParaRPr lang="en-IN" sz="1200" b="1"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49470314"/>
                  </a:ext>
                </a:extLst>
              </a:tr>
              <a:tr h="306377">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20SWG steel</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6x4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3</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2500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7500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348323314"/>
                  </a:ext>
                </a:extLst>
              </a:tr>
              <a:tr h="306377">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Gypsum Board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6x4SQF</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750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1500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732331591"/>
                  </a:ext>
                </a:extLst>
              </a:tr>
              <a:tr h="306377">
                <a:tc>
                  <a:txBody>
                    <a:bodyPr/>
                    <a:lstStyle/>
                    <a:p>
                      <a:pPr algn="ctr" fontAlgn="ctr"/>
                      <a:r>
                        <a:rPr lang="en-IN" sz="1100" u="none" strike="noStrike">
                          <a:effectLst/>
                        </a:rPr>
                        <a:t>3</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Glass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1x1SQF</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25</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2500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794984717"/>
                  </a:ext>
                </a:extLst>
              </a:tr>
              <a:tr h="306377">
                <a:tc>
                  <a:txBody>
                    <a:bodyPr/>
                    <a:lstStyle/>
                    <a:p>
                      <a:pPr algn="ctr" fontAlgn="ctr"/>
                      <a:r>
                        <a:rPr lang="en-IN" sz="1100" u="none" strike="noStrike">
                          <a:effectLst/>
                        </a:rPr>
                        <a:t>4</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Heat Resistant paint</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1 Liter</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27483295"/>
                  </a:ext>
                </a:extLst>
              </a:tr>
              <a:tr h="306377">
                <a:tc>
                  <a:txBody>
                    <a:bodyPr/>
                    <a:lstStyle/>
                    <a:p>
                      <a:pPr algn="ctr" fontAlgn="ctr"/>
                      <a:r>
                        <a:rPr lang="en-IN" sz="1100" u="none" strike="noStrike">
                          <a:effectLst/>
                        </a:rPr>
                        <a:t>5</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Miscallanious</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300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300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18462518"/>
                  </a:ext>
                </a:extLst>
              </a:tr>
              <a:tr h="306377">
                <a:tc gridSpan="2">
                  <a:txBody>
                    <a:bodyPr/>
                    <a:lstStyle/>
                    <a:p>
                      <a:pPr algn="ctr" fontAlgn="b"/>
                      <a:r>
                        <a:rPr lang="en-IN" sz="1100" u="none" strike="noStrike">
                          <a:effectLst/>
                        </a:rPr>
                        <a:t>Interior Construction</a:t>
                      </a:r>
                      <a:endParaRPr lang="en-IN" sz="1100" b="1" i="0" u="none" strike="noStrike">
                        <a:solidFill>
                          <a:srgbClr val="000000"/>
                        </a:solidFill>
                        <a:effectLst/>
                        <a:latin typeface="Calibri" panose="020F0502020204030204" pitchFamily="34" charset="0"/>
                      </a:endParaRPr>
                    </a:p>
                  </a:txBody>
                  <a:tcPr marL="7620" marR="7620" marT="7620" marB="0" anchor="b"/>
                </a:tc>
                <a:tc hMerge="1">
                  <a:txBody>
                    <a:bodyPr/>
                    <a:lstStyle/>
                    <a:p>
                      <a:endParaRPr lang="en-IN"/>
                    </a:p>
                  </a:txBody>
                  <a:tcP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47216749"/>
                  </a:ext>
                </a:extLst>
              </a:tr>
              <a:tr h="306377">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gridSpan="2">
                  <a:txBody>
                    <a:bodyPr/>
                    <a:lstStyle/>
                    <a:p>
                      <a:pPr algn="ctr" fontAlgn="b"/>
                      <a:r>
                        <a:rPr lang="en-IN" sz="1100" u="none" strike="noStrike">
                          <a:effectLst/>
                        </a:rPr>
                        <a:t>2X2 Insulation Layer</a:t>
                      </a:r>
                      <a:endParaRPr lang="en-IN" sz="1100" b="1" i="0" u="none" strike="noStrike">
                        <a:solidFill>
                          <a:srgbClr val="000000"/>
                        </a:solidFill>
                        <a:effectLst/>
                        <a:latin typeface="Calibri" panose="020F0502020204030204" pitchFamily="34" charset="0"/>
                      </a:endParaRPr>
                    </a:p>
                  </a:txBody>
                  <a:tcPr marL="7620" marR="7620" marT="7620" marB="0" anchor="b"/>
                </a:tc>
                <a:tc hMerge="1">
                  <a:txBody>
                    <a:bodyPr/>
                    <a:lstStyle/>
                    <a:p>
                      <a:endParaRPr lang="en-IN"/>
                    </a:p>
                  </a:txBody>
                  <a:tcP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99720468"/>
                  </a:ext>
                </a:extLst>
              </a:tr>
              <a:tr h="306377">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20SWG steel</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6.5x4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0.5</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2500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1250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45772586"/>
                  </a:ext>
                </a:extLst>
              </a:tr>
              <a:tr h="306377">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Gypsum Board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6x4SQF</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750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750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39327421"/>
                  </a:ext>
                </a:extLst>
              </a:tr>
              <a:tr h="306377">
                <a:tc>
                  <a:txBody>
                    <a:bodyPr/>
                    <a:lstStyle/>
                    <a:p>
                      <a:pPr algn="ctr" fontAlgn="ctr"/>
                      <a:r>
                        <a:rPr lang="en-IN" sz="1100" u="none" strike="noStrike">
                          <a:effectLst/>
                        </a:rPr>
                        <a:t>3</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Foil Layer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2 X 2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400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46870478"/>
                  </a:ext>
                </a:extLst>
              </a:tr>
              <a:tr h="306377">
                <a:tc>
                  <a:txBody>
                    <a:bodyPr/>
                    <a:lstStyle/>
                    <a:p>
                      <a:pPr algn="ctr" fontAlgn="ctr"/>
                      <a:r>
                        <a:rPr lang="en-IN" sz="1100" u="none" strike="noStrike">
                          <a:effectLst/>
                        </a:rPr>
                        <a:t>4</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Heat Resistant Paint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1 liter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100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91160107"/>
                  </a:ext>
                </a:extLst>
              </a:tr>
              <a:tr h="306377">
                <a:tc gridSpan="3">
                  <a:txBody>
                    <a:bodyPr/>
                    <a:lstStyle/>
                    <a:p>
                      <a:pPr algn="ctr" fontAlgn="ctr"/>
                      <a:r>
                        <a:rPr lang="en-IN" sz="1100" u="none" strike="noStrike">
                          <a:effectLst/>
                        </a:rPr>
                        <a:t>Storage </a:t>
                      </a:r>
                      <a:endParaRPr lang="en-IN" sz="1100" b="1" i="0" u="none" strike="noStrike">
                        <a:solidFill>
                          <a:srgbClr val="000000"/>
                        </a:solidFill>
                        <a:effectLst/>
                        <a:latin typeface="Calibri" panose="020F0502020204030204" pitchFamily="34" charset="0"/>
                      </a:endParaRPr>
                    </a:p>
                  </a:txBody>
                  <a:tcPr marL="7620" marR="7620" marT="7620" marB="0" anchor="ctr"/>
                </a:tc>
                <a:tc hMerge="1">
                  <a:txBody>
                    <a:bodyPr/>
                    <a:lstStyle/>
                    <a:p>
                      <a:endParaRPr lang="en-IN"/>
                    </a:p>
                  </a:txBody>
                  <a:tcPr/>
                </a:tc>
                <a:tc hMerge="1">
                  <a:txBody>
                    <a:bodyPr/>
                    <a:lstStyle/>
                    <a:p>
                      <a:endParaRPr lang="en-IN"/>
                    </a:p>
                  </a:txBody>
                  <a:tcP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 </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584170298"/>
                  </a:ext>
                </a:extLst>
              </a:tr>
              <a:tr h="306377">
                <a:tc>
                  <a:txBody>
                    <a:bodyPr/>
                    <a:lstStyle/>
                    <a:p>
                      <a:pPr algn="ctr" fontAlgn="ctr"/>
                      <a:r>
                        <a:rPr lang="en-IN" sz="1100" u="none" strike="noStrike">
                          <a:effectLst/>
                        </a:rPr>
                        <a:t>5</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Wire Rack </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2X2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200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400</a:t>
                      </a:r>
                      <a:endParaRPr lang="en-IN"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87798193"/>
                  </a:ext>
                </a:extLst>
              </a:tr>
              <a:tr h="306377">
                <a:tc>
                  <a:txBody>
                    <a:bodyPr/>
                    <a:lstStyle/>
                    <a:p>
                      <a:pPr algn="ctr" fontAlgn="ctr"/>
                      <a:r>
                        <a:rPr lang="en-IN" sz="1100" u="none" strike="noStrike">
                          <a:effectLst/>
                        </a:rPr>
                        <a:t>6</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b"/>
                      <a:r>
                        <a:rPr lang="en-IN" sz="1100" u="none" strike="noStrike">
                          <a:effectLst/>
                        </a:rPr>
                        <a:t>Miscallanious</a:t>
                      </a:r>
                      <a:endParaRPr lang="en-IN"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IN" sz="1100" u="none" strike="noStrike">
                          <a:effectLst/>
                        </a:rPr>
                        <a:t>1</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a:effectLst/>
                        </a:rPr>
                        <a:t>300</a:t>
                      </a:r>
                      <a:endParaRPr lang="en-IN"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IN" sz="1100" u="none" strike="noStrike" dirty="0">
                          <a:effectLst/>
                        </a:rPr>
                        <a:t>300</a:t>
                      </a:r>
                      <a:endParaRPr lang="en-IN"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159429089"/>
                  </a:ext>
                </a:extLst>
              </a:tr>
            </a:tbl>
          </a:graphicData>
        </a:graphic>
      </p:graphicFrame>
    </p:spTree>
    <p:extLst>
      <p:ext uri="{BB962C8B-B14F-4D97-AF65-F5344CB8AC3E}">
        <p14:creationId xmlns:p14="http://schemas.microsoft.com/office/powerpoint/2010/main" val="23990364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82017FD1-4CF3-4539-BD86-A506804E5153}"/>
              </a:ext>
            </a:extLst>
          </p:cNvPr>
          <p:cNvGraphicFramePr>
            <a:graphicFrameLocks noGrp="1"/>
          </p:cNvGraphicFramePr>
          <p:nvPr>
            <p:extLst>
              <p:ext uri="{D42A27DB-BD31-4B8C-83A1-F6EECF244321}">
                <p14:modId xmlns:p14="http://schemas.microsoft.com/office/powerpoint/2010/main" val="2010444334"/>
              </p:ext>
            </p:extLst>
          </p:nvPr>
        </p:nvGraphicFramePr>
        <p:xfrm>
          <a:off x="807868" y="372862"/>
          <a:ext cx="10751084" cy="5622815"/>
        </p:xfrm>
        <a:graphic>
          <a:graphicData uri="http://schemas.openxmlformats.org/drawingml/2006/table">
            <a:tbl>
              <a:tblPr>
                <a:tableStyleId>{5C22544A-7EE6-4342-B048-85BDC9FD1C3A}</a:tableStyleId>
              </a:tblPr>
              <a:tblGrid>
                <a:gridCol w="1093781">
                  <a:extLst>
                    <a:ext uri="{9D8B030D-6E8A-4147-A177-3AD203B41FA5}">
                      <a16:colId xmlns:a16="http://schemas.microsoft.com/office/drawing/2014/main" val="2248017820"/>
                    </a:ext>
                  </a:extLst>
                </a:gridCol>
                <a:gridCol w="2854507">
                  <a:extLst>
                    <a:ext uri="{9D8B030D-6E8A-4147-A177-3AD203B41FA5}">
                      <a16:colId xmlns:a16="http://schemas.microsoft.com/office/drawing/2014/main" val="326496162"/>
                    </a:ext>
                  </a:extLst>
                </a:gridCol>
                <a:gridCol w="1956360">
                  <a:extLst>
                    <a:ext uri="{9D8B030D-6E8A-4147-A177-3AD203B41FA5}">
                      <a16:colId xmlns:a16="http://schemas.microsoft.com/office/drawing/2014/main" val="2349790258"/>
                    </a:ext>
                  </a:extLst>
                </a:gridCol>
                <a:gridCol w="1067106">
                  <a:extLst>
                    <a:ext uri="{9D8B030D-6E8A-4147-A177-3AD203B41FA5}">
                      <a16:colId xmlns:a16="http://schemas.microsoft.com/office/drawing/2014/main" val="3535437387"/>
                    </a:ext>
                  </a:extLst>
                </a:gridCol>
                <a:gridCol w="1889665">
                  <a:extLst>
                    <a:ext uri="{9D8B030D-6E8A-4147-A177-3AD203B41FA5}">
                      <a16:colId xmlns:a16="http://schemas.microsoft.com/office/drawing/2014/main" val="262025918"/>
                    </a:ext>
                  </a:extLst>
                </a:gridCol>
                <a:gridCol w="1889665">
                  <a:extLst>
                    <a:ext uri="{9D8B030D-6E8A-4147-A177-3AD203B41FA5}">
                      <a16:colId xmlns:a16="http://schemas.microsoft.com/office/drawing/2014/main" val="1329553257"/>
                    </a:ext>
                  </a:extLst>
                </a:gridCol>
              </a:tblGrid>
              <a:tr h="219586">
                <a:tc gridSpan="2">
                  <a:txBody>
                    <a:bodyPr/>
                    <a:lstStyle/>
                    <a:p>
                      <a:pPr algn="ctr" fontAlgn="b"/>
                      <a:r>
                        <a:rPr lang="en-IN" sz="800" u="none" strike="noStrike" dirty="0">
                          <a:effectLst/>
                        </a:rPr>
                        <a:t>Exterior Pipeline </a:t>
                      </a:r>
                      <a:endParaRPr lang="en-IN" sz="800" b="1" i="0" u="none" strike="noStrike" dirty="0">
                        <a:solidFill>
                          <a:srgbClr val="000000"/>
                        </a:solidFill>
                        <a:effectLst/>
                        <a:latin typeface="Calibri" panose="020F0502020204030204" pitchFamily="34" charset="0"/>
                      </a:endParaRPr>
                    </a:p>
                  </a:txBody>
                  <a:tcPr marL="5577" marR="5577" marT="5577" marB="0" anchor="b"/>
                </a:tc>
                <a:tc hMerge="1">
                  <a:txBody>
                    <a:bodyPr/>
                    <a:lstStyle/>
                    <a:p>
                      <a:endParaRPr lang="en-IN"/>
                    </a:p>
                  </a:txBody>
                  <a:tcP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002575559"/>
                  </a:ext>
                </a:extLst>
              </a:tr>
              <a:tr h="219586">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1" CPVC Pipe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 Mtrs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4</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400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3998473915"/>
                  </a:ext>
                </a:extLst>
              </a:tr>
              <a:tr h="219586">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1" CPVC T-Joint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525467646"/>
                  </a:ext>
                </a:extLst>
              </a:tr>
              <a:tr h="219586">
                <a:tc>
                  <a:txBody>
                    <a:bodyPr/>
                    <a:lstStyle/>
                    <a:p>
                      <a:pPr algn="ctr" fontAlgn="ctr"/>
                      <a:r>
                        <a:rPr lang="en-IN" sz="800" u="none" strike="noStrike">
                          <a:effectLst/>
                        </a:rPr>
                        <a:t>3</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1" L Bend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595094405"/>
                  </a:ext>
                </a:extLst>
              </a:tr>
              <a:tr h="219586">
                <a:tc>
                  <a:txBody>
                    <a:bodyPr/>
                    <a:lstStyle/>
                    <a:p>
                      <a:pPr algn="ctr" fontAlgn="ctr"/>
                      <a:r>
                        <a:rPr lang="en-IN" sz="800" u="none" strike="noStrike">
                          <a:effectLst/>
                        </a:rPr>
                        <a:t>3</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CPVC Solvent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70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70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86925946"/>
                  </a:ext>
                </a:extLst>
              </a:tr>
              <a:tr h="219586">
                <a:tc>
                  <a:txBody>
                    <a:bodyPr/>
                    <a:lstStyle/>
                    <a:p>
                      <a:pPr algn="ctr" fontAlgn="ctr"/>
                      <a:r>
                        <a:rPr lang="en-IN" sz="800" u="none" strike="noStrike">
                          <a:effectLst/>
                        </a:rPr>
                        <a:t>4</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 1" Valve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8</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300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2400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603625593"/>
                  </a:ext>
                </a:extLst>
              </a:tr>
              <a:tr h="219586">
                <a:tc>
                  <a:txBody>
                    <a:bodyPr/>
                    <a:lstStyle/>
                    <a:p>
                      <a:pPr algn="ctr" fontAlgn="ctr"/>
                      <a:r>
                        <a:rPr lang="en-IN" sz="800" u="none" strike="noStrike">
                          <a:effectLst/>
                        </a:rPr>
                        <a:t>5</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DC Motor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8</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50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400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244818757"/>
                  </a:ext>
                </a:extLst>
              </a:tr>
              <a:tr h="219586">
                <a:tc gridSpan="2">
                  <a:txBody>
                    <a:bodyPr/>
                    <a:lstStyle/>
                    <a:p>
                      <a:pPr algn="ctr" fontAlgn="b"/>
                      <a:r>
                        <a:rPr lang="en-IN" sz="800" u="none" strike="noStrike">
                          <a:effectLst/>
                        </a:rPr>
                        <a:t>Electronics </a:t>
                      </a:r>
                      <a:endParaRPr lang="en-IN" sz="800" b="1" i="0" u="none" strike="noStrike">
                        <a:solidFill>
                          <a:srgbClr val="000000"/>
                        </a:solidFill>
                        <a:effectLst/>
                        <a:latin typeface="Calibri" panose="020F0502020204030204" pitchFamily="34" charset="0"/>
                      </a:endParaRPr>
                    </a:p>
                  </a:txBody>
                  <a:tcPr marL="5577" marR="5577" marT="5577" marB="0" anchor="b"/>
                </a:tc>
                <a:tc hMerge="1">
                  <a:txBody>
                    <a:bodyPr/>
                    <a:lstStyle/>
                    <a:p>
                      <a:endParaRPr lang="en-IN"/>
                    </a:p>
                  </a:txBody>
                  <a:tcP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168019285"/>
                  </a:ext>
                </a:extLst>
              </a:tr>
              <a:tr h="219586">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dirty="0">
                          <a:effectLst/>
                        </a:rPr>
                        <a:t>Atmega 16</a:t>
                      </a:r>
                      <a:endParaRPr lang="en-IN" sz="800" b="0" i="0" u="none" strike="noStrike" dirty="0">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090412545"/>
                  </a:ext>
                </a:extLst>
              </a:tr>
              <a:tr h="219586">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Dh 11 Sensor</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4</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800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3369115778"/>
                  </a:ext>
                </a:extLst>
              </a:tr>
              <a:tr h="219586">
                <a:tc>
                  <a:txBody>
                    <a:bodyPr/>
                    <a:lstStyle/>
                    <a:p>
                      <a:pPr algn="ctr" fontAlgn="ctr"/>
                      <a:r>
                        <a:rPr lang="en-IN" sz="800" u="none" strike="noStrike">
                          <a:effectLst/>
                        </a:rPr>
                        <a:t>3</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Wire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1M</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6</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60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557917662"/>
                  </a:ext>
                </a:extLst>
              </a:tr>
              <a:tr h="219586">
                <a:tc>
                  <a:txBody>
                    <a:bodyPr/>
                    <a:lstStyle/>
                    <a:p>
                      <a:pPr algn="ctr" fontAlgn="ctr"/>
                      <a:r>
                        <a:rPr lang="en-IN" sz="800" u="none" strike="noStrike">
                          <a:effectLst/>
                        </a:rPr>
                        <a:t>4</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LCD Display</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3557930862"/>
                  </a:ext>
                </a:extLst>
              </a:tr>
              <a:tr h="219586">
                <a:tc>
                  <a:txBody>
                    <a:bodyPr/>
                    <a:lstStyle/>
                    <a:p>
                      <a:pPr algn="ctr" fontAlgn="ctr"/>
                      <a:r>
                        <a:rPr lang="en-IN" sz="800" u="none" strike="noStrike">
                          <a:effectLst/>
                        </a:rPr>
                        <a:t>5</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Miscallanious</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300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300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361176859"/>
                  </a:ext>
                </a:extLst>
              </a:tr>
              <a:tr h="219586">
                <a:tc gridSpan="2">
                  <a:txBody>
                    <a:bodyPr/>
                    <a:lstStyle/>
                    <a:p>
                      <a:pPr algn="ctr" fontAlgn="b"/>
                      <a:r>
                        <a:rPr lang="en-IN" sz="800" u="none" strike="noStrike">
                          <a:effectLst/>
                        </a:rPr>
                        <a:t>Additional Module </a:t>
                      </a:r>
                      <a:endParaRPr lang="en-IN" sz="800" b="1" i="0" u="none" strike="noStrike">
                        <a:solidFill>
                          <a:srgbClr val="000000"/>
                        </a:solidFill>
                        <a:effectLst/>
                        <a:latin typeface="Calibri" panose="020F0502020204030204" pitchFamily="34" charset="0"/>
                      </a:endParaRPr>
                    </a:p>
                  </a:txBody>
                  <a:tcPr marL="5577" marR="5577" marT="5577" marB="0" anchor="b"/>
                </a:tc>
                <a:tc hMerge="1">
                  <a:txBody>
                    <a:bodyPr/>
                    <a:lstStyle/>
                    <a:p>
                      <a:endParaRPr lang="en-IN"/>
                    </a:p>
                  </a:txBody>
                  <a:tcP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4283555191"/>
                  </a:ext>
                </a:extLst>
              </a:tr>
              <a:tr h="219586">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Wood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2X3</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450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900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60547053"/>
                  </a:ext>
                </a:extLst>
              </a:tr>
              <a:tr h="219586">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Glass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1x1SQF</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6</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414784235"/>
                  </a:ext>
                </a:extLst>
              </a:tr>
              <a:tr h="219586">
                <a:tc>
                  <a:txBody>
                    <a:bodyPr/>
                    <a:lstStyle/>
                    <a:p>
                      <a:pPr algn="ctr" fontAlgn="ctr"/>
                      <a:r>
                        <a:rPr lang="en-IN" sz="800" u="none" strike="noStrike">
                          <a:effectLst/>
                        </a:rPr>
                        <a:t>3</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Copper Pipe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 Mtrs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500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1000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438250039"/>
                  </a:ext>
                </a:extLst>
              </a:tr>
              <a:tr h="219586">
                <a:tc>
                  <a:txBody>
                    <a:bodyPr/>
                    <a:lstStyle/>
                    <a:p>
                      <a:pPr algn="ctr" fontAlgn="ctr"/>
                      <a:r>
                        <a:rPr lang="en-IN" sz="800" u="none" strike="noStrike">
                          <a:effectLst/>
                        </a:rPr>
                        <a:t>4</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Miscallanious</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812014322"/>
                  </a:ext>
                </a:extLst>
              </a:tr>
              <a:tr h="219586">
                <a:tc>
                  <a:txBody>
                    <a:bodyPr/>
                    <a:lstStyle/>
                    <a:p>
                      <a:pPr algn="ctr" fontAlgn="ctr"/>
                      <a:r>
                        <a:rPr lang="en-IN" sz="800" u="none" strike="noStrike">
                          <a:effectLst/>
                        </a:rPr>
                        <a:t>5</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Axil</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200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4076375697"/>
                  </a:ext>
                </a:extLst>
              </a:tr>
              <a:tr h="219586">
                <a:tc>
                  <a:txBody>
                    <a:bodyPr/>
                    <a:lstStyle/>
                    <a:p>
                      <a:pPr algn="ctr" fontAlgn="ctr"/>
                      <a:r>
                        <a:rPr lang="en-IN" sz="800" u="none" strike="noStrike">
                          <a:effectLst/>
                        </a:rPr>
                        <a:t>6</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DC motor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1</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300</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350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673833204"/>
                  </a:ext>
                </a:extLst>
              </a:tr>
              <a:tr h="219586">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1652131"/>
                  </a:ext>
                </a:extLst>
              </a:tr>
              <a:tr h="219586">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a:txBody>
                    <a:bodyPr/>
                    <a:lstStyle/>
                    <a:p>
                      <a:pPr algn="l" fontAlgn="b"/>
                      <a:r>
                        <a:rPr lang="en-IN" sz="800" u="none" strike="noStrike">
                          <a:effectLst/>
                        </a:rPr>
                        <a:t>1% Wastage Calculated </a:t>
                      </a:r>
                      <a:endParaRPr lang="en-IN" sz="800" b="1" i="0" u="none" strike="noStrike">
                        <a:solidFill>
                          <a:srgbClr val="000000"/>
                        </a:solidFill>
                        <a:effectLst/>
                        <a:latin typeface="Calibri" panose="020F0502020204030204" pitchFamily="34" charset="0"/>
                      </a:endParaRPr>
                    </a:p>
                  </a:txBody>
                  <a:tcPr marL="5577" marR="5577" marT="5577" marB="0" anchor="b"/>
                </a:tc>
                <a:tc>
                  <a:txBody>
                    <a:bodyPr/>
                    <a:lstStyle/>
                    <a:p>
                      <a:pPr algn="ctr" fontAlgn="ctr"/>
                      <a:r>
                        <a:rPr lang="en-IN" sz="800" u="none" strike="noStrike">
                          <a:effectLst/>
                        </a:rPr>
                        <a:t> </a:t>
                      </a:r>
                      <a:endParaRPr lang="en-IN" sz="800" b="0" i="0" u="none" strike="noStrike">
                        <a:solidFill>
                          <a:srgbClr val="000000"/>
                        </a:solidFill>
                        <a:effectLst/>
                        <a:latin typeface="Calibri" panose="020F0502020204030204" pitchFamily="34" charset="0"/>
                      </a:endParaRPr>
                    </a:p>
                  </a:txBody>
                  <a:tcPr marL="5577" marR="5577" marT="5577" marB="0" anchor="ctr"/>
                </a:tc>
                <a:tc gridSpan="2">
                  <a:txBody>
                    <a:bodyPr/>
                    <a:lstStyle/>
                    <a:p>
                      <a:pPr algn="ctr" fontAlgn="ctr"/>
                      <a:r>
                        <a:rPr lang="en-IN" sz="800" u="none" strike="noStrike">
                          <a:effectLst/>
                        </a:rPr>
                        <a:t>Sub Total </a:t>
                      </a:r>
                      <a:endParaRPr lang="en-IN" sz="800" b="1" i="0" u="none" strike="noStrike">
                        <a:solidFill>
                          <a:srgbClr val="000000"/>
                        </a:solidFill>
                        <a:effectLst/>
                        <a:latin typeface="Calibri" panose="020F0502020204030204" pitchFamily="34" charset="0"/>
                      </a:endParaRPr>
                    </a:p>
                  </a:txBody>
                  <a:tcPr marL="5577" marR="5577" marT="5577" marB="0" anchor="ctr"/>
                </a:tc>
                <a:tc hMerge="1">
                  <a:txBody>
                    <a:bodyPr/>
                    <a:lstStyle/>
                    <a:p>
                      <a:endParaRPr lang="en-IN"/>
                    </a:p>
                  </a:txBody>
                  <a:tcPr/>
                </a:tc>
                <a:tc>
                  <a:txBody>
                    <a:bodyPr/>
                    <a:lstStyle/>
                    <a:p>
                      <a:pPr algn="ctr" fontAlgn="ctr"/>
                      <a:r>
                        <a:rPr lang="en-IN" sz="800" u="none" strike="noStrike">
                          <a:effectLst/>
                        </a:rPr>
                        <a:t>24380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691567065"/>
                  </a:ext>
                </a:extLst>
              </a:tr>
              <a:tr h="219586">
                <a:tc rowSpan="2" gridSpan="3">
                  <a:txBody>
                    <a:bodyPr/>
                    <a:lstStyle/>
                    <a:p>
                      <a:pPr algn="ctr" fontAlgn="b"/>
                      <a:r>
                        <a:rPr lang="en-US" sz="1000" u="none" strike="noStrike">
                          <a:effectLst/>
                        </a:rPr>
                        <a:t>All calculations are for the following </a:t>
                      </a:r>
                      <a:endParaRPr lang="en-US" sz="1000" b="1" i="0" u="none" strike="noStrike">
                        <a:solidFill>
                          <a:srgbClr val="000000"/>
                        </a:solidFill>
                        <a:effectLst/>
                        <a:latin typeface="Calibri" panose="020F0502020204030204" pitchFamily="34" charset="0"/>
                      </a:endParaRPr>
                    </a:p>
                  </a:txBody>
                  <a:tcPr marL="5577" marR="5577" marT="5577" marB="0" anchor="b"/>
                </a:tc>
                <a:tc rowSpan="2" hMerge="1">
                  <a:txBody>
                    <a:bodyPr/>
                    <a:lstStyle/>
                    <a:p>
                      <a:endParaRPr lang="en-IN"/>
                    </a:p>
                  </a:txBody>
                  <a:tcPr/>
                </a:tc>
                <a:tc rowSpan="2" hMerge="1">
                  <a:txBody>
                    <a:bodyPr/>
                    <a:lstStyle/>
                    <a:p>
                      <a:endParaRPr lang="en-IN"/>
                    </a:p>
                  </a:txBody>
                  <a:tcPr/>
                </a:tc>
                <a:tc gridSpan="2">
                  <a:txBody>
                    <a:bodyPr/>
                    <a:lstStyle/>
                    <a:p>
                      <a:pPr algn="ctr" fontAlgn="ctr"/>
                      <a:r>
                        <a:rPr lang="en-IN" sz="800" u="none" strike="noStrike">
                          <a:effectLst/>
                        </a:rPr>
                        <a:t>Labour Charge </a:t>
                      </a:r>
                      <a:endParaRPr lang="en-IN" sz="800" b="1" i="0" u="none" strike="noStrike">
                        <a:solidFill>
                          <a:srgbClr val="000000"/>
                        </a:solidFill>
                        <a:effectLst/>
                        <a:latin typeface="Calibri" panose="020F0502020204030204" pitchFamily="34" charset="0"/>
                      </a:endParaRPr>
                    </a:p>
                  </a:txBody>
                  <a:tcPr marL="5577" marR="5577" marT="5577" marB="0" anchor="ctr"/>
                </a:tc>
                <a:tc hMerge="1">
                  <a:txBody>
                    <a:bodyPr/>
                    <a:lstStyle/>
                    <a:p>
                      <a:endParaRPr lang="en-IN"/>
                    </a:p>
                  </a:txBody>
                  <a:tcPr/>
                </a:tc>
                <a:tc>
                  <a:txBody>
                    <a:bodyPr/>
                    <a:lstStyle/>
                    <a:p>
                      <a:pPr algn="ctr" fontAlgn="ctr"/>
                      <a:r>
                        <a:rPr lang="en-IN" sz="800" u="none" strike="noStrike">
                          <a:effectLst/>
                        </a:rPr>
                        <a:t>2000</a:t>
                      </a:r>
                      <a:endParaRPr lang="en-IN" sz="800" b="0"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1626320245"/>
                  </a:ext>
                </a:extLst>
              </a:tr>
              <a:tr h="50820">
                <a:tc gridSpan="3" vMerge="1">
                  <a:txBody>
                    <a:bodyPr/>
                    <a:lstStyle/>
                    <a:p>
                      <a:endParaRPr lang="en-IN"/>
                    </a:p>
                  </a:txBody>
                  <a:tcPr/>
                </a:tc>
                <a:tc hMerge="1" vMerge="1">
                  <a:txBody>
                    <a:bodyPr/>
                    <a:lstStyle/>
                    <a:p>
                      <a:endParaRPr lang="en-IN"/>
                    </a:p>
                  </a:txBody>
                  <a:tcPr/>
                </a:tc>
                <a:tc hMerge="1" vMerge="1">
                  <a:txBody>
                    <a:bodyPr/>
                    <a:lstStyle/>
                    <a:p>
                      <a:endParaRPr lang="en-IN"/>
                    </a:p>
                  </a:txBody>
                  <a:tcPr/>
                </a:tc>
                <a:tc rowSpan="2" gridSpan="2">
                  <a:txBody>
                    <a:bodyPr/>
                    <a:lstStyle/>
                    <a:p>
                      <a:pPr algn="ctr" fontAlgn="ctr"/>
                      <a:r>
                        <a:rPr lang="en-IN" sz="800" u="none" strike="noStrike">
                          <a:effectLst/>
                        </a:rPr>
                        <a:t>Total</a:t>
                      </a:r>
                      <a:endParaRPr lang="en-IN" sz="800" b="1" i="0" u="none" strike="noStrike">
                        <a:solidFill>
                          <a:srgbClr val="000000"/>
                        </a:solidFill>
                        <a:effectLst/>
                        <a:latin typeface="Calibri" panose="020F0502020204030204" pitchFamily="34" charset="0"/>
                      </a:endParaRPr>
                    </a:p>
                  </a:txBody>
                  <a:tcPr marL="5577" marR="5577" marT="5577" marB="0" anchor="ctr"/>
                </a:tc>
                <a:tc rowSpan="2" hMerge="1">
                  <a:txBody>
                    <a:bodyPr/>
                    <a:lstStyle/>
                    <a:p>
                      <a:endParaRPr lang="en-IN"/>
                    </a:p>
                  </a:txBody>
                  <a:tcPr/>
                </a:tc>
                <a:tc rowSpan="2">
                  <a:txBody>
                    <a:bodyPr/>
                    <a:lstStyle/>
                    <a:p>
                      <a:pPr algn="ctr" fontAlgn="ctr"/>
                      <a:r>
                        <a:rPr lang="en-IN" sz="800" u="none" strike="noStrike">
                          <a:effectLst/>
                        </a:rPr>
                        <a:t>26380</a:t>
                      </a:r>
                      <a:endParaRPr lang="en-IN" sz="800" b="1" i="0" u="none" strike="noStrike">
                        <a:solidFill>
                          <a:srgbClr val="000000"/>
                        </a:solidFill>
                        <a:effectLst/>
                        <a:latin typeface="Calibri" panose="020F0502020204030204" pitchFamily="34" charset="0"/>
                      </a:endParaRPr>
                    </a:p>
                  </a:txBody>
                  <a:tcPr marL="5577" marR="5577" marT="5577" marB="0" anchor="ctr"/>
                </a:tc>
                <a:extLst>
                  <a:ext uri="{0D108BD9-81ED-4DB2-BD59-A6C34878D82A}">
                    <a16:rowId xmlns:a16="http://schemas.microsoft.com/office/drawing/2014/main" val="2508797042"/>
                  </a:ext>
                </a:extLst>
              </a:tr>
              <a:tr h="521517">
                <a:tc gridSpan="3">
                  <a:txBody>
                    <a:bodyPr/>
                    <a:lstStyle/>
                    <a:p>
                      <a:pPr algn="ctr" fontAlgn="b"/>
                      <a:r>
                        <a:rPr lang="en-US" sz="1000" u="sng" strike="noStrike" dirty="0">
                          <a:effectLst/>
                        </a:rPr>
                        <a:t>L=2       B=2       H=4  (ALL DIAMENTIONS ARE IN FEET) </a:t>
                      </a:r>
                      <a:endParaRPr lang="en-US" sz="1000" b="1" i="0" u="sng" strike="noStrike" dirty="0">
                        <a:solidFill>
                          <a:srgbClr val="000000"/>
                        </a:solidFill>
                        <a:effectLst/>
                        <a:latin typeface="Calibri" panose="020F0502020204030204" pitchFamily="34" charset="0"/>
                      </a:endParaRPr>
                    </a:p>
                  </a:txBody>
                  <a:tcPr marL="5577" marR="5577" marT="5577" marB="0" anchor="b"/>
                </a:tc>
                <a:tc hMerge="1">
                  <a:txBody>
                    <a:bodyPr/>
                    <a:lstStyle/>
                    <a:p>
                      <a:endParaRPr lang="en-IN"/>
                    </a:p>
                  </a:txBody>
                  <a:tcPr/>
                </a:tc>
                <a:tc hMerge="1">
                  <a:txBody>
                    <a:bodyPr/>
                    <a:lstStyle/>
                    <a:p>
                      <a:endParaRPr lang="en-IN"/>
                    </a:p>
                  </a:txBody>
                  <a:tcPr/>
                </a:tc>
                <a:tc gridSpan="2" vMerge="1">
                  <a:txBody>
                    <a:bodyPr/>
                    <a:lstStyle/>
                    <a:p>
                      <a:endParaRPr lang="en-IN"/>
                    </a:p>
                  </a:txBody>
                  <a:tcPr/>
                </a:tc>
                <a:tc hMerge="1" vMerge="1">
                  <a:txBody>
                    <a:bodyPr/>
                    <a:lstStyle/>
                    <a:p>
                      <a:endParaRPr lang="en-IN"/>
                    </a:p>
                  </a:txBody>
                  <a:tcPr/>
                </a:tc>
                <a:tc vMerge="1">
                  <a:txBody>
                    <a:bodyPr/>
                    <a:lstStyle/>
                    <a:p>
                      <a:endParaRPr lang="en-IN"/>
                    </a:p>
                  </a:txBody>
                  <a:tcPr/>
                </a:tc>
                <a:extLst>
                  <a:ext uri="{0D108BD9-81ED-4DB2-BD59-A6C34878D82A}">
                    <a16:rowId xmlns:a16="http://schemas.microsoft.com/office/drawing/2014/main" val="2238190957"/>
                  </a:ext>
                </a:extLst>
              </a:tr>
            </a:tbl>
          </a:graphicData>
        </a:graphic>
      </p:graphicFrame>
      <p:sp>
        <p:nvSpPr>
          <p:cNvPr id="12" name="TextBox 11">
            <a:extLst>
              <a:ext uri="{FF2B5EF4-FFF2-40B4-BE49-F238E27FC236}">
                <a16:creationId xmlns:a16="http://schemas.microsoft.com/office/drawing/2014/main" id="{79EDA375-E3AD-4F87-81E0-8751536B00CE}"/>
              </a:ext>
            </a:extLst>
          </p:cNvPr>
          <p:cNvSpPr txBox="1"/>
          <p:nvPr/>
        </p:nvSpPr>
        <p:spPr>
          <a:xfrm>
            <a:off x="807867" y="6115806"/>
            <a:ext cx="10493633" cy="369332"/>
          </a:xfrm>
          <a:prstGeom prst="rect">
            <a:avLst/>
          </a:prstGeom>
          <a:noFill/>
        </p:spPr>
        <p:txBody>
          <a:bodyPr wrap="square" rtlCol="0">
            <a:spAutoFit/>
          </a:bodyPr>
          <a:lstStyle/>
          <a:p>
            <a:r>
              <a:rPr lang="en-IN" dirty="0"/>
              <a:t>Approximate market price of the existing project is Rs:20,000/-</a:t>
            </a:r>
          </a:p>
        </p:txBody>
      </p:sp>
    </p:spTree>
    <p:extLst>
      <p:ext uri="{BB962C8B-B14F-4D97-AF65-F5344CB8AC3E}">
        <p14:creationId xmlns:p14="http://schemas.microsoft.com/office/powerpoint/2010/main" val="33855933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4A7C8-EF0D-457C-B6DB-3331F47FE6AB}"/>
              </a:ext>
            </a:extLst>
          </p:cNvPr>
          <p:cNvSpPr>
            <a:spLocks noGrp="1"/>
          </p:cNvSpPr>
          <p:nvPr>
            <p:ph type="title"/>
          </p:nvPr>
        </p:nvSpPr>
        <p:spPr>
          <a:xfrm>
            <a:off x="913774" y="-313638"/>
            <a:ext cx="10364451" cy="1596177"/>
          </a:xfrm>
        </p:spPr>
        <p:txBody>
          <a:bodyPr>
            <a:normAutofit/>
          </a:bodyPr>
          <a:lstStyle/>
          <a:p>
            <a:r>
              <a:rPr lang="en-IN" sz="4400" i="1" dirty="0">
                <a:solidFill>
                  <a:srgbClr val="7030A0"/>
                </a:solidFill>
                <a:latin typeface="Castellar" panose="020A0402060406010301" pitchFamily="18" charset="0"/>
              </a:rPr>
              <a:t>specification</a:t>
            </a:r>
          </a:p>
        </p:txBody>
      </p:sp>
      <p:sp>
        <p:nvSpPr>
          <p:cNvPr id="6" name="Content Placeholder 2">
            <a:extLst>
              <a:ext uri="{FF2B5EF4-FFF2-40B4-BE49-F238E27FC236}">
                <a16:creationId xmlns:a16="http://schemas.microsoft.com/office/drawing/2014/main" id="{CB820D49-2CDA-4D10-8FE5-FD4612DB6298}"/>
              </a:ext>
            </a:extLst>
          </p:cNvPr>
          <p:cNvSpPr>
            <a:spLocks noGrp="1"/>
          </p:cNvSpPr>
          <p:nvPr>
            <p:ph sz="quarter" idx="13"/>
          </p:nvPr>
        </p:nvSpPr>
        <p:spPr/>
        <p:txBody>
          <a:bodyPr>
            <a:normAutofit fontScale="92500" lnSpcReduction="20000"/>
          </a:bodyPr>
          <a:lstStyle/>
          <a:p>
            <a:r>
              <a:rPr lang="en-IN" dirty="0"/>
              <a:t>20 Gauge Steel with heat resistant Black colour paint </a:t>
            </a:r>
          </a:p>
          <a:p>
            <a:r>
              <a:rPr lang="en-IN" dirty="0"/>
              <a:t>High quality Gypsum board </a:t>
            </a:r>
          </a:p>
          <a:p>
            <a:r>
              <a:rPr lang="en-IN" dirty="0"/>
              <a:t>Double Insulated Glass </a:t>
            </a:r>
          </a:p>
          <a:p>
            <a:r>
              <a:rPr lang="en-IN" dirty="0"/>
              <a:t>Wire rack</a:t>
            </a:r>
          </a:p>
          <a:p>
            <a:r>
              <a:rPr lang="en-IN" dirty="0"/>
              <a:t>Use of CPVC pipe for high temperature capability </a:t>
            </a:r>
          </a:p>
          <a:p>
            <a:r>
              <a:rPr lang="en-IN" dirty="0"/>
              <a:t>Fully automatic with Atmega 16</a:t>
            </a:r>
          </a:p>
          <a:p>
            <a:r>
              <a:rPr lang="en-IN" dirty="0"/>
              <a:t>Separate Heat collector with Sun tracking</a:t>
            </a:r>
          </a:p>
          <a:p>
            <a:r>
              <a:rPr lang="en-IN" dirty="0"/>
              <a:t>Fully Stand Alone System </a:t>
            </a:r>
          </a:p>
        </p:txBody>
      </p:sp>
    </p:spTree>
    <p:extLst>
      <p:ext uri="{BB962C8B-B14F-4D97-AF65-F5344CB8AC3E}">
        <p14:creationId xmlns:p14="http://schemas.microsoft.com/office/powerpoint/2010/main" val="20304341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9B8EF-D18F-4012-8ADA-253201CF362E}"/>
              </a:ext>
            </a:extLst>
          </p:cNvPr>
          <p:cNvSpPr>
            <a:spLocks noGrp="1"/>
          </p:cNvSpPr>
          <p:nvPr>
            <p:ph type="title"/>
          </p:nvPr>
        </p:nvSpPr>
        <p:spPr>
          <a:xfrm>
            <a:off x="913775" y="618517"/>
            <a:ext cx="10364451" cy="1369309"/>
          </a:xfrm>
        </p:spPr>
        <p:txBody>
          <a:bodyPr/>
          <a:lstStyle/>
          <a:p>
            <a:r>
              <a:rPr lang="en-IN" i="1" dirty="0">
                <a:solidFill>
                  <a:schemeClr val="accent6">
                    <a:lumMod val="50000"/>
                  </a:schemeClr>
                </a:solidFill>
                <a:latin typeface="Imprint MT Shadow" panose="04020605060303030202" pitchFamily="82" charset="0"/>
              </a:rPr>
              <a:t>3D DIAGRAM</a:t>
            </a:r>
          </a:p>
        </p:txBody>
      </p:sp>
      <p:pic>
        <p:nvPicPr>
          <p:cNvPr id="3" name="Content Placeholder 4">
            <a:extLst>
              <a:ext uri="{FF2B5EF4-FFF2-40B4-BE49-F238E27FC236}">
                <a16:creationId xmlns:a16="http://schemas.microsoft.com/office/drawing/2014/main" id="{D7DACA8F-AF03-41EA-8769-443E1502EC00}"/>
              </a:ext>
            </a:extLst>
          </p:cNvPr>
          <p:cNvPicPr>
            <a:picLocks noGrp="1" noChangeAspect="1"/>
          </p:cNvPicPr>
          <p:nvPr>
            <p:ph sz="quarter" idx="13"/>
          </p:nvPr>
        </p:nvPicPr>
        <p:blipFill>
          <a:blip r:embed="rId2"/>
          <a:stretch>
            <a:fillRect/>
          </a:stretch>
        </p:blipFill>
        <p:spPr>
          <a:xfrm>
            <a:off x="1447060" y="1624613"/>
            <a:ext cx="9099612" cy="5015883"/>
          </a:xfrm>
        </p:spPr>
      </p:pic>
    </p:spTree>
    <p:extLst>
      <p:ext uri="{BB962C8B-B14F-4D97-AF65-F5344CB8AC3E}">
        <p14:creationId xmlns:p14="http://schemas.microsoft.com/office/powerpoint/2010/main" val="2198592561"/>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21AC97D-D4E1-42F3-8CE4-4E5B04639999}"/>
              </a:ext>
            </a:extLst>
          </p:cNvPr>
          <p:cNvPicPr>
            <a:picLocks noGrp="1" noChangeAspect="1"/>
          </p:cNvPicPr>
          <p:nvPr>
            <p:ph sz="quarter" idx="13"/>
          </p:nvPr>
        </p:nvPicPr>
        <p:blipFill>
          <a:blip r:embed="rId2"/>
          <a:stretch>
            <a:fillRect/>
          </a:stretch>
        </p:blipFill>
        <p:spPr>
          <a:xfrm>
            <a:off x="1526724" y="781235"/>
            <a:ext cx="9561720" cy="5850384"/>
          </a:xfrm>
        </p:spPr>
      </p:pic>
    </p:spTree>
    <p:extLst>
      <p:ext uri="{BB962C8B-B14F-4D97-AF65-F5344CB8AC3E}">
        <p14:creationId xmlns:p14="http://schemas.microsoft.com/office/powerpoint/2010/main" val="186488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AA2348A3-4E4D-4541-BB6A-DB4A1E90C31D}"/>
              </a:ext>
            </a:extLst>
          </p:cNvPr>
          <p:cNvPicPr>
            <a:picLocks noGrp="1" noChangeAspect="1"/>
          </p:cNvPicPr>
          <p:nvPr>
            <p:ph sz="quarter" idx="13"/>
          </p:nvPr>
        </p:nvPicPr>
        <p:blipFill>
          <a:blip r:embed="rId2"/>
          <a:stretch>
            <a:fillRect/>
          </a:stretch>
        </p:blipFill>
        <p:spPr>
          <a:xfrm>
            <a:off x="2492522" y="355106"/>
            <a:ext cx="7707921" cy="5850384"/>
          </a:xfrm>
        </p:spPr>
      </p:pic>
    </p:spTree>
    <p:extLst>
      <p:ext uri="{BB962C8B-B14F-4D97-AF65-F5344CB8AC3E}">
        <p14:creationId xmlns:p14="http://schemas.microsoft.com/office/powerpoint/2010/main" val="1688353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2EE30-BDF8-4F09-BCC3-679BD2A706A1}"/>
              </a:ext>
            </a:extLst>
          </p:cNvPr>
          <p:cNvSpPr>
            <a:spLocks noGrp="1"/>
          </p:cNvSpPr>
          <p:nvPr>
            <p:ph type="title"/>
          </p:nvPr>
        </p:nvSpPr>
        <p:spPr>
          <a:xfrm>
            <a:off x="-1802167" y="618517"/>
            <a:ext cx="13080393" cy="1596177"/>
          </a:xfrm>
        </p:spPr>
        <p:txBody>
          <a:bodyPr>
            <a:normAutofit/>
          </a:bodyPr>
          <a:lstStyle/>
          <a:p>
            <a:r>
              <a:rPr lang="en-IN" sz="4400" i="1" dirty="0">
                <a:solidFill>
                  <a:schemeClr val="accent6">
                    <a:lumMod val="50000"/>
                  </a:schemeClr>
                </a:solidFill>
                <a:latin typeface="Imprint MT Shadow" panose="04020605060303030202" pitchFamily="82" charset="0"/>
              </a:rPr>
              <a:t>members</a:t>
            </a:r>
          </a:p>
        </p:txBody>
      </p:sp>
      <p:sp>
        <p:nvSpPr>
          <p:cNvPr id="3" name="Content Placeholder 2">
            <a:extLst>
              <a:ext uri="{FF2B5EF4-FFF2-40B4-BE49-F238E27FC236}">
                <a16:creationId xmlns:a16="http://schemas.microsoft.com/office/drawing/2014/main" id="{073D2E18-7116-46E6-90C5-9CE065FD5EE5}"/>
              </a:ext>
            </a:extLst>
          </p:cNvPr>
          <p:cNvSpPr>
            <a:spLocks noGrp="1"/>
          </p:cNvSpPr>
          <p:nvPr>
            <p:ph sz="quarter" idx="13"/>
          </p:nvPr>
        </p:nvSpPr>
        <p:spPr>
          <a:xfrm>
            <a:off x="4279663" y="2251215"/>
            <a:ext cx="6998563" cy="3424107"/>
          </a:xfrm>
        </p:spPr>
        <p:txBody>
          <a:bodyPr>
            <a:normAutofit/>
          </a:bodyPr>
          <a:lstStyle/>
          <a:p>
            <a:r>
              <a:rPr lang="en-IN" sz="2800" dirty="0">
                <a:solidFill>
                  <a:schemeClr val="accent1">
                    <a:lumMod val="50000"/>
                  </a:schemeClr>
                </a:solidFill>
                <a:latin typeface="Comic Sans MS" panose="030F0702030302020204" pitchFamily="66" charset="0"/>
                <a:cs typeface="Calibri" panose="020F0502020204030204" pitchFamily="34" charset="0"/>
              </a:rPr>
              <a:t>K. sai prasana (eee)</a:t>
            </a:r>
          </a:p>
          <a:p>
            <a:r>
              <a:rPr lang="en-IN" sz="2800" dirty="0">
                <a:solidFill>
                  <a:schemeClr val="accent1">
                    <a:lumMod val="50000"/>
                  </a:schemeClr>
                </a:solidFill>
                <a:latin typeface="Comic Sans MS" panose="030F0702030302020204" pitchFamily="66" charset="0"/>
                <a:cs typeface="Calibri" panose="020F0502020204030204" pitchFamily="34" charset="0"/>
              </a:rPr>
              <a:t>V.Poornesh (cse)</a:t>
            </a:r>
          </a:p>
          <a:p>
            <a:r>
              <a:rPr lang="en-IN" sz="2800" dirty="0">
                <a:solidFill>
                  <a:schemeClr val="accent1">
                    <a:lumMod val="50000"/>
                  </a:schemeClr>
                </a:solidFill>
                <a:latin typeface="Comic Sans MS" panose="030F0702030302020204" pitchFamily="66" charset="0"/>
                <a:cs typeface="Calibri" panose="020F0502020204030204" pitchFamily="34" charset="0"/>
              </a:rPr>
              <a:t>S. charan chandiran (ece)</a:t>
            </a:r>
          </a:p>
        </p:txBody>
      </p:sp>
    </p:spTree>
    <p:extLst>
      <p:ext uri="{BB962C8B-B14F-4D97-AF65-F5344CB8AC3E}">
        <p14:creationId xmlns:p14="http://schemas.microsoft.com/office/powerpoint/2010/main" val="2245567714"/>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DC223382-4D22-461A-B8AE-94A6867DA260}"/>
              </a:ext>
            </a:extLst>
          </p:cNvPr>
          <p:cNvPicPr>
            <a:picLocks noGrp="1" noChangeAspect="1"/>
          </p:cNvPicPr>
          <p:nvPr>
            <p:ph sz="quarter" idx="13"/>
          </p:nvPr>
        </p:nvPicPr>
        <p:blipFill>
          <a:blip r:embed="rId2"/>
          <a:stretch>
            <a:fillRect/>
          </a:stretch>
        </p:blipFill>
        <p:spPr>
          <a:xfrm>
            <a:off x="2479377" y="671877"/>
            <a:ext cx="7233246" cy="5514245"/>
          </a:xfrm>
        </p:spPr>
      </p:pic>
    </p:spTree>
    <p:extLst>
      <p:ext uri="{BB962C8B-B14F-4D97-AF65-F5344CB8AC3E}">
        <p14:creationId xmlns:p14="http://schemas.microsoft.com/office/powerpoint/2010/main" val="442964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graphicFrame>
        <p:nvGraphicFramePr>
          <p:cNvPr id="5" name="Content Placeholder 2"/>
          <p:cNvGraphicFramePr>
            <a:graphicFrameLocks noGrp="1"/>
          </p:cNvGraphicFramePr>
          <p:nvPr>
            <p:ph sz="quarter" idx="13"/>
            <p:extLst>
              <p:ext uri="{D42A27DB-BD31-4B8C-83A1-F6EECF244321}">
                <p14:modId xmlns:p14="http://schemas.microsoft.com/office/powerpoint/2010/main" val="251726866"/>
              </p:ext>
            </p:extLst>
          </p:nvPr>
        </p:nvGraphicFramePr>
        <p:xfrm>
          <a:off x="675858" y="2957092"/>
          <a:ext cx="10882867" cy="2843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EE8FB916-7E11-4DE6-86A9-F7D8CCD6B090}"/>
              </a:ext>
            </a:extLst>
          </p:cNvPr>
          <p:cNvSpPr/>
          <p:nvPr/>
        </p:nvSpPr>
        <p:spPr>
          <a:xfrm>
            <a:off x="3101009" y="1415332"/>
            <a:ext cx="4269851" cy="1473855"/>
          </a:xfrm>
          <a:prstGeom prst="roundRect">
            <a:avLst/>
          </a:prstGeom>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r>
              <a:rPr lang="en-IN" sz="3600" b="1" dirty="0">
                <a:ln w="13462">
                  <a:solidFill>
                    <a:schemeClr val="bg1"/>
                  </a:solidFill>
                  <a:prstDash val="solid"/>
                </a:ln>
                <a:solidFill>
                  <a:schemeClr val="tx1">
                    <a:lumMod val="85000"/>
                    <a:lumOff val="15000"/>
                  </a:schemeClr>
                </a:solidFill>
                <a:effectLst>
                  <a:outerShdw dist="38100" dir="2700000" algn="bl" rotWithShape="0">
                    <a:schemeClr val="accent5"/>
                  </a:outerShdw>
                  <a:reflection blurRad="6350" stA="50000" endA="300" endPos="50000" dist="29997" dir="5400000" sy="-100000" algn="bl" rotWithShape="0"/>
                </a:effectLst>
                <a:latin typeface="MV Boli" panose="02000500030200090000" pitchFamily="2" charset="0"/>
                <a:cs typeface="MV Boli" panose="02000500030200090000" pitchFamily="2" charset="0"/>
              </a:rPr>
              <a:t>ADVANTAGES</a:t>
            </a:r>
          </a:p>
        </p:txBody>
      </p:sp>
    </p:spTree>
    <p:extLst>
      <p:ext uri="{BB962C8B-B14F-4D97-AF65-F5344CB8AC3E}">
        <p14:creationId xmlns:p14="http://schemas.microsoft.com/office/powerpoint/2010/main" val="5758891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71C58-0DBD-4FA2-BB81-7E4127ACF649}"/>
              </a:ext>
            </a:extLst>
          </p:cNvPr>
          <p:cNvSpPr>
            <a:spLocks noGrp="1"/>
          </p:cNvSpPr>
          <p:nvPr>
            <p:ph type="title"/>
          </p:nvPr>
        </p:nvSpPr>
        <p:spPr/>
        <p:txBody>
          <a:bodyPr>
            <a:normAutofit/>
          </a:bodyPr>
          <a:lstStyle/>
          <a:p>
            <a:r>
              <a:rPr lang="en-IN" sz="4800" b="1" i="1" dirty="0">
                <a:solidFill>
                  <a:schemeClr val="accent6">
                    <a:lumMod val="50000"/>
                  </a:schemeClr>
                </a:solidFill>
                <a:latin typeface="Castellar" panose="020A0402060406010301" pitchFamily="18" charset="0"/>
              </a:rPr>
              <a:t>Advance concept</a:t>
            </a:r>
          </a:p>
        </p:txBody>
      </p:sp>
      <p:sp>
        <p:nvSpPr>
          <p:cNvPr id="3" name="Content Placeholder 2">
            <a:extLst>
              <a:ext uri="{FF2B5EF4-FFF2-40B4-BE49-F238E27FC236}">
                <a16:creationId xmlns:a16="http://schemas.microsoft.com/office/drawing/2014/main" id="{D563A6EF-64D6-42AA-A10C-2F44F4082DEA}"/>
              </a:ext>
            </a:extLst>
          </p:cNvPr>
          <p:cNvSpPr>
            <a:spLocks noGrp="1"/>
          </p:cNvSpPr>
          <p:nvPr>
            <p:ph sz="quarter" idx="13"/>
          </p:nvPr>
        </p:nvSpPr>
        <p:spPr>
          <a:xfrm>
            <a:off x="1046939" y="2296071"/>
            <a:ext cx="10363826" cy="3424107"/>
          </a:xfrm>
        </p:spPr>
        <p:txBody>
          <a:bodyPr/>
          <a:lstStyle/>
          <a:p>
            <a:r>
              <a:rPr lang="en-IN" dirty="0"/>
              <a:t>Side walls can be removed for future expansion.</a:t>
            </a:r>
          </a:p>
          <a:p>
            <a:r>
              <a:rPr lang="en-IN" dirty="0"/>
              <a:t>Size can be scaled up depending upon the end-user.</a:t>
            </a:r>
          </a:p>
          <a:p>
            <a:r>
              <a:rPr lang="en-IN" dirty="0"/>
              <a:t>The waste heat can be reused.</a:t>
            </a:r>
          </a:p>
          <a:p>
            <a:r>
              <a:rPr lang="en-IN" dirty="0"/>
              <a:t>Connectivity between the module and the user can be done.</a:t>
            </a:r>
          </a:p>
          <a:p>
            <a:endParaRPr lang="en-IN" dirty="0"/>
          </a:p>
          <a:p>
            <a:pPr marL="0" indent="0">
              <a:buNone/>
            </a:pPr>
            <a:endParaRPr lang="en-IN" dirty="0"/>
          </a:p>
        </p:txBody>
      </p:sp>
    </p:spTree>
    <p:extLst>
      <p:ext uri="{BB962C8B-B14F-4D97-AF65-F5344CB8AC3E}">
        <p14:creationId xmlns:p14="http://schemas.microsoft.com/office/powerpoint/2010/main" val="1834082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0E74-D5E0-47B4-8A56-CB4FAB27732D}"/>
              </a:ext>
            </a:extLst>
          </p:cNvPr>
          <p:cNvSpPr>
            <a:spLocks noGrp="1"/>
          </p:cNvSpPr>
          <p:nvPr>
            <p:ph type="title"/>
          </p:nvPr>
        </p:nvSpPr>
        <p:spPr/>
        <p:txBody>
          <a:bodyPr/>
          <a:lstStyle/>
          <a:p>
            <a:r>
              <a:rPr lang="en-IN" i="1" dirty="0">
                <a:solidFill>
                  <a:schemeClr val="accent6">
                    <a:lumMod val="50000"/>
                  </a:schemeClr>
                </a:solidFill>
                <a:latin typeface="Imprint MT Shadow" panose="04020605060303030202" pitchFamily="82" charset="0"/>
              </a:rPr>
              <a:t>conclusion</a:t>
            </a:r>
          </a:p>
        </p:txBody>
      </p:sp>
      <p:sp>
        <p:nvSpPr>
          <p:cNvPr id="3" name="Content Placeholder 2">
            <a:extLst>
              <a:ext uri="{FF2B5EF4-FFF2-40B4-BE49-F238E27FC236}">
                <a16:creationId xmlns:a16="http://schemas.microsoft.com/office/drawing/2014/main" id="{4E61AB8C-A7DE-48E1-94B6-6C23CB5E72A3}"/>
              </a:ext>
            </a:extLst>
          </p:cNvPr>
          <p:cNvSpPr>
            <a:spLocks noGrp="1"/>
          </p:cNvSpPr>
          <p:nvPr>
            <p:ph sz="quarter" idx="13"/>
          </p:nvPr>
        </p:nvSpPr>
        <p:spPr/>
        <p:txBody>
          <a:bodyPr>
            <a:normAutofit/>
          </a:bodyPr>
          <a:lstStyle/>
          <a:p>
            <a:r>
              <a:rPr lang="en-IN" sz="2400" cap="none" dirty="0"/>
              <a:t>It can used for commercial use also.</a:t>
            </a:r>
          </a:p>
          <a:p>
            <a:r>
              <a:rPr lang="en-IN" sz="2400" cap="none" dirty="0"/>
              <a:t>It supports varieties of products.</a:t>
            </a:r>
          </a:p>
          <a:p>
            <a:r>
              <a:rPr lang="en-IN" sz="2400" cap="none" dirty="0"/>
              <a:t>The structure pf the product is depend upon the quantity used.</a:t>
            </a:r>
          </a:p>
          <a:p>
            <a:r>
              <a:rPr lang="en-IN" sz="2400" cap="none" dirty="0"/>
              <a:t>It provides efficiency of heat while using heat tracking module.</a:t>
            </a:r>
          </a:p>
          <a:p>
            <a:r>
              <a:rPr lang="en-IN" sz="2400" cap="none" dirty="0"/>
              <a:t>It can feature enlarge depend upon the usage.</a:t>
            </a:r>
          </a:p>
          <a:p>
            <a:pPr marL="0" indent="0">
              <a:buNone/>
            </a:pPr>
            <a:endParaRPr lang="en-IN" sz="2400" cap="none" dirty="0"/>
          </a:p>
        </p:txBody>
      </p:sp>
    </p:spTree>
    <p:extLst>
      <p:ext uri="{BB962C8B-B14F-4D97-AF65-F5344CB8AC3E}">
        <p14:creationId xmlns:p14="http://schemas.microsoft.com/office/powerpoint/2010/main" val="29869181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C8C85D-BC3B-49B0-BA31-A55F9A4ED14C}"/>
              </a:ext>
            </a:extLst>
          </p:cNvPr>
          <p:cNvSpPr>
            <a:spLocks noGrp="1"/>
          </p:cNvSpPr>
          <p:nvPr>
            <p:ph sz="quarter" idx="13"/>
          </p:nvPr>
        </p:nvSpPr>
        <p:spPr/>
        <p:txBody>
          <a:bodyPr>
            <a:normAutofit/>
          </a:bodyPr>
          <a:lstStyle/>
          <a:p>
            <a:pPr marL="0" indent="0" algn="ctr">
              <a:buNone/>
            </a:pPr>
            <a:r>
              <a:rPr lang="en-IN" sz="7200" b="1" i="1" cap="none" dirty="0">
                <a:ln w="13462">
                  <a:solidFill>
                    <a:srgbClr val="00B0F0"/>
                  </a:solidFill>
                  <a:prstDash val="solid"/>
                </a:ln>
                <a:solidFill>
                  <a:schemeClr val="tx1">
                    <a:lumMod val="85000"/>
                    <a:lumOff val="15000"/>
                  </a:schemeClr>
                </a:solidFill>
                <a:effectLst>
                  <a:outerShdw dist="38100" dir="2700000" algn="bl" rotWithShape="0">
                    <a:schemeClr val="accent5"/>
                  </a:outerShdw>
                  <a:reflection blurRad="6350" stA="55000" endA="50" endPos="85000" dir="5400000" sy="-100000" algn="bl" rotWithShape="0"/>
                </a:effectLst>
                <a:latin typeface="MV Boli" panose="02000500030200090000" pitchFamily="2" charset="0"/>
                <a:cs typeface="MV Boli" panose="02000500030200090000" pitchFamily="2" charset="0"/>
              </a:rPr>
              <a:t>Thanking You</a:t>
            </a:r>
          </a:p>
        </p:txBody>
      </p:sp>
    </p:spTree>
    <p:extLst>
      <p:ext uri="{BB962C8B-B14F-4D97-AF65-F5344CB8AC3E}">
        <p14:creationId xmlns:p14="http://schemas.microsoft.com/office/powerpoint/2010/main" val="31202298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B956F-E8D5-4E2E-B7F7-D26EC509AF04}"/>
              </a:ext>
            </a:extLst>
          </p:cNvPr>
          <p:cNvSpPr>
            <a:spLocks noGrp="1"/>
          </p:cNvSpPr>
          <p:nvPr>
            <p:ph type="title"/>
          </p:nvPr>
        </p:nvSpPr>
        <p:spPr>
          <a:xfrm>
            <a:off x="913775" y="618518"/>
            <a:ext cx="10364451" cy="926198"/>
          </a:xfrm>
        </p:spPr>
        <p:txBody>
          <a:bodyPr>
            <a:normAutofit/>
          </a:bodyPr>
          <a:lstStyle/>
          <a:p>
            <a:r>
              <a:rPr lang="en-IN" sz="4400" i="1" dirty="0">
                <a:solidFill>
                  <a:schemeClr val="accent6">
                    <a:lumMod val="50000"/>
                  </a:schemeClr>
                </a:solidFill>
                <a:latin typeface="Imprint MT Shadow" panose="04020605060303030202" pitchFamily="82" charset="0"/>
              </a:rPr>
              <a:t>Introduction</a:t>
            </a:r>
          </a:p>
        </p:txBody>
      </p:sp>
      <p:sp>
        <p:nvSpPr>
          <p:cNvPr id="3" name="Content Placeholder 2">
            <a:extLst>
              <a:ext uri="{FF2B5EF4-FFF2-40B4-BE49-F238E27FC236}">
                <a16:creationId xmlns:a16="http://schemas.microsoft.com/office/drawing/2014/main" id="{F858DB20-DED8-4EC0-A5E5-85992131FB1F}"/>
              </a:ext>
            </a:extLst>
          </p:cNvPr>
          <p:cNvSpPr>
            <a:spLocks noGrp="1"/>
          </p:cNvSpPr>
          <p:nvPr>
            <p:ph sz="quarter" idx="13"/>
          </p:nvPr>
        </p:nvSpPr>
        <p:spPr>
          <a:xfrm>
            <a:off x="913774" y="1775534"/>
            <a:ext cx="10363826" cy="4015665"/>
          </a:xfrm>
        </p:spPr>
        <p:txBody>
          <a:bodyPr>
            <a:noAutofit/>
          </a:bodyPr>
          <a:lstStyle/>
          <a:p>
            <a:pPr algn="just"/>
            <a:r>
              <a:rPr lang="en-IN" cap="none" dirty="0">
                <a:latin typeface="Times New Roman" panose="02020603050405020304" pitchFamily="18" charset="0"/>
                <a:cs typeface="Times New Roman" panose="02020603050405020304" pitchFamily="18" charset="0"/>
              </a:rPr>
              <a:t>Agricultural and other products have been dried by the sun and wind in the open air the purpose is either to preserve them for later use or for food manufacture. in industrialized regions and sectors, open air drying has now been largely replaced by mechanized dryers, with boilers to heat incoming air, and fans to force it through at a high rate.</a:t>
            </a:r>
          </a:p>
          <a:p>
            <a:pPr algn="just"/>
            <a:r>
              <a:rPr lang="en-IN" cap="none" dirty="0">
                <a:latin typeface="Times New Roman" panose="02020603050405020304" pitchFamily="18" charset="0"/>
                <a:cs typeface="Times New Roman" panose="02020603050405020304" pitchFamily="18" charset="0"/>
              </a:rPr>
              <a:t> Mechanized drying is faster than open air drying, uses much less land and usually gives a better quality product</a:t>
            </a:r>
          </a:p>
          <a:p>
            <a:pPr algn="just"/>
            <a:r>
              <a:rPr lang="en-IN" cap="none" dirty="0">
                <a:latin typeface="Times New Roman" panose="02020603050405020304" pitchFamily="18" charset="0"/>
                <a:cs typeface="Times New Roman" panose="02020603050405020304" pitchFamily="18" charset="0"/>
              </a:rPr>
              <a:t>The solar drying system utilizes the solar energy to heat up a air and to dry any food substance which is loaded, which is not only beneficial but also it reduces wastage of agricultural products and helps in preservation of agricultural products</a:t>
            </a:r>
          </a:p>
          <a:p>
            <a:pPr algn="just"/>
            <a:r>
              <a:rPr lang="en-IN" cap="none" dirty="0">
                <a:latin typeface="Times New Roman" panose="02020603050405020304" pitchFamily="18" charset="0"/>
                <a:cs typeface="Times New Roman" panose="02020603050405020304" pitchFamily="18" charset="0"/>
              </a:rPr>
              <a:t>The function of the solar drying is based upon fully automatic or it can be controlled by the peoples</a:t>
            </a:r>
          </a:p>
        </p:txBody>
      </p:sp>
    </p:spTree>
    <p:extLst>
      <p:ext uri="{BB962C8B-B14F-4D97-AF65-F5344CB8AC3E}">
        <p14:creationId xmlns:p14="http://schemas.microsoft.com/office/powerpoint/2010/main" val="20721896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14B97FD-F461-4888-8FE4-C0474253FE8E}"/>
              </a:ext>
            </a:extLst>
          </p:cNvPr>
          <p:cNvSpPr>
            <a:spLocks noGrp="1"/>
          </p:cNvSpPr>
          <p:nvPr>
            <p:ph sz="quarter" idx="13"/>
          </p:nvPr>
        </p:nvSpPr>
        <p:spPr>
          <a:xfrm>
            <a:off x="914400" y="434975"/>
            <a:ext cx="10363200" cy="5356225"/>
          </a:xfrm>
        </p:spPr>
        <p:txBody>
          <a:bodyPr>
            <a:normAutofit lnSpcReduction="10000"/>
          </a:bodyPr>
          <a:lstStyle/>
          <a:p>
            <a:r>
              <a:rPr lang="en-IN" cap="none" dirty="0">
                <a:latin typeface="Times New Roman" panose="02020603050405020304" pitchFamily="18" charset="0"/>
                <a:cs typeface="Times New Roman" panose="02020603050405020304" pitchFamily="18" charset="0"/>
              </a:rPr>
              <a:t>Drying is an best way to preserve foods. it involves the removal of moisture from agricultural products as to provide a product that can be safely stored for longer period of time. </a:t>
            </a:r>
          </a:p>
          <a:p>
            <a:r>
              <a:rPr lang="en-IN" cap="none" dirty="0">
                <a:latin typeface="Times New Roman" panose="02020603050405020304" pitchFamily="18" charset="0"/>
                <a:cs typeface="Times New Roman" panose="02020603050405020304" pitchFamily="18" charset="0"/>
              </a:rPr>
              <a:t>Drying of agricultural products is done naturally with the help of sun energy.</a:t>
            </a:r>
          </a:p>
          <a:p>
            <a:r>
              <a:rPr lang="en-IN" cap="none" dirty="0">
                <a:latin typeface="Times New Roman" panose="02020603050405020304" pitchFamily="18" charset="0"/>
                <a:cs typeface="Times New Roman" panose="02020603050405020304" pitchFamily="18" charset="0"/>
              </a:rPr>
              <a:t>Solar air heater is a type of energy collector in which the energy from the sun, solar insolation, is captured by an absorbing medium and used to heat air. </a:t>
            </a:r>
          </a:p>
          <a:p>
            <a:r>
              <a:rPr lang="en-IN" cap="none" dirty="0">
                <a:latin typeface="Times New Roman" panose="02020603050405020304" pitchFamily="18" charset="0"/>
                <a:cs typeface="Times New Roman" panose="02020603050405020304" pitchFamily="18" charset="0"/>
              </a:rPr>
              <a:t>Solar air heating is a renewable energy heating technology used to dry the agricultural products effectively and efficiently.</a:t>
            </a:r>
          </a:p>
          <a:p>
            <a:r>
              <a:rPr lang="en-IN" cap="none" dirty="0">
                <a:latin typeface="Times New Roman" panose="02020603050405020304" pitchFamily="18" charset="0"/>
                <a:cs typeface="Times New Roman" panose="02020603050405020304" pitchFamily="18" charset="0"/>
              </a:rPr>
              <a:t>In solar drying, solar dryers are specialized devices that control the drying process and protect agricultural product from damage by insect, dust and rain. in addition, it takes up less space, takes less time and relatively inexpensive .</a:t>
            </a:r>
          </a:p>
          <a:p>
            <a:r>
              <a:rPr lang="en-IN" cap="none" dirty="0">
                <a:latin typeface="Times New Roman" panose="02020603050405020304" pitchFamily="18" charset="0"/>
                <a:cs typeface="Times New Roman" panose="02020603050405020304" pitchFamily="18" charset="0"/>
              </a:rPr>
              <a:t>The solar dryer can be seen as one of the solutions to the world’s food and energy crises</a:t>
            </a:r>
          </a:p>
          <a:p>
            <a:r>
              <a:rPr lang="en-IN" cap="none" dirty="0">
                <a:latin typeface="Times New Roman" panose="02020603050405020304" pitchFamily="18" charset="0"/>
                <a:cs typeface="Times New Roman" panose="02020603050405020304" pitchFamily="18" charset="0"/>
              </a:rPr>
              <a:t>With drying, most agricultural product can be preserved and this can be achieved more efficiently through the use of solar dryer.</a:t>
            </a:r>
          </a:p>
          <a:p>
            <a:endParaRPr lang="en-IN" cap="none" dirty="0"/>
          </a:p>
        </p:txBody>
      </p:sp>
    </p:spTree>
    <p:extLst>
      <p:ext uri="{BB962C8B-B14F-4D97-AF65-F5344CB8AC3E}">
        <p14:creationId xmlns:p14="http://schemas.microsoft.com/office/powerpoint/2010/main" val="40315621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FBFD0-26E3-4EC7-A3F1-B0D8CF2CC6EA}"/>
              </a:ext>
            </a:extLst>
          </p:cNvPr>
          <p:cNvSpPr>
            <a:spLocks noGrp="1"/>
          </p:cNvSpPr>
          <p:nvPr>
            <p:ph type="title"/>
          </p:nvPr>
        </p:nvSpPr>
        <p:spPr>
          <a:xfrm>
            <a:off x="913775" y="954156"/>
            <a:ext cx="10364451" cy="1033670"/>
          </a:xfrm>
        </p:spPr>
        <p:txBody>
          <a:bodyPr>
            <a:noAutofit/>
          </a:bodyPr>
          <a:lstStyle/>
          <a:p>
            <a:r>
              <a:rPr lang="en-IN" sz="4400" i="1" dirty="0">
                <a:solidFill>
                  <a:schemeClr val="accent6">
                    <a:lumMod val="50000"/>
                  </a:schemeClr>
                </a:solidFill>
                <a:latin typeface="Imprint MT Shadow" panose="04020605060303030202" pitchFamily="82" charset="0"/>
              </a:rPr>
              <a:t>Purpose of solar dryer</a:t>
            </a:r>
          </a:p>
        </p:txBody>
      </p:sp>
      <p:sp>
        <p:nvSpPr>
          <p:cNvPr id="3" name="Content Placeholder 2">
            <a:extLst>
              <a:ext uri="{FF2B5EF4-FFF2-40B4-BE49-F238E27FC236}">
                <a16:creationId xmlns:a16="http://schemas.microsoft.com/office/drawing/2014/main" id="{12AA923E-0F18-4BAD-BD2F-5FF887C11A8B}"/>
              </a:ext>
            </a:extLst>
          </p:cNvPr>
          <p:cNvSpPr>
            <a:spLocks noGrp="1"/>
          </p:cNvSpPr>
          <p:nvPr>
            <p:ph sz="quarter" idx="13"/>
          </p:nvPr>
        </p:nvSpPr>
        <p:spPr>
          <a:xfrm>
            <a:off x="913774" y="2266121"/>
            <a:ext cx="10363826" cy="3525077"/>
          </a:xfrm>
        </p:spPr>
        <p:txBody>
          <a:bodyPr>
            <a:normAutofit/>
          </a:bodyPr>
          <a:lstStyle/>
          <a:p>
            <a:r>
              <a:rPr lang="en-IN" cap="none" dirty="0">
                <a:latin typeface="Times New Roman" panose="02020603050405020304" pitchFamily="18" charset="0"/>
                <a:cs typeface="Times New Roman" panose="02020603050405020304" pitchFamily="18" charset="0"/>
              </a:rPr>
              <a:t>The purpose of a dryer is to supply more heat to the product than that available naturally under ambient conditions, thus increasing sufficiently the vapour pressure of the crop moisture. therefore, moisture migration from the crop is improved. </a:t>
            </a:r>
          </a:p>
          <a:p>
            <a:r>
              <a:rPr lang="en-IN" cap="none" dirty="0">
                <a:latin typeface="Times New Roman" panose="02020603050405020304" pitchFamily="18" charset="0"/>
                <a:cs typeface="Times New Roman" panose="02020603050405020304" pitchFamily="18" charset="0"/>
              </a:rPr>
              <a:t> they are classified into two main methods:</a:t>
            </a:r>
          </a:p>
          <a:p>
            <a:r>
              <a:rPr lang="en-IN" cap="none" dirty="0">
                <a:latin typeface="Times New Roman" panose="02020603050405020304" pitchFamily="18" charset="0"/>
                <a:cs typeface="Times New Roman" panose="02020603050405020304" pitchFamily="18" charset="0"/>
              </a:rPr>
              <a:t>a. Active solar-energy drying system (most of which are often termed hybrid solar dryer).</a:t>
            </a:r>
          </a:p>
          <a:p>
            <a:r>
              <a:rPr lang="en-IN" cap="none" dirty="0">
                <a:latin typeface="Times New Roman" panose="02020603050405020304" pitchFamily="18" charset="0"/>
                <a:cs typeface="Times New Roman" panose="02020603050405020304" pitchFamily="18" charset="0"/>
              </a:rPr>
              <a:t>b. Passive solar-energy drying system (conventionally termed natural-circulation solar drying system).</a:t>
            </a:r>
          </a:p>
        </p:txBody>
      </p:sp>
    </p:spTree>
    <p:extLst>
      <p:ext uri="{BB962C8B-B14F-4D97-AF65-F5344CB8AC3E}">
        <p14:creationId xmlns:p14="http://schemas.microsoft.com/office/powerpoint/2010/main" val="200305968"/>
      </p:ext>
    </p:extLst>
  </p:cSld>
  <p:clrMapOvr>
    <a:masterClrMapping/>
  </p:clrMapOvr>
  <p:transition spd="slow">
    <p:cover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70EBF-F4A5-4AEF-8B67-14D3D6DD02B9}"/>
              </a:ext>
            </a:extLst>
          </p:cNvPr>
          <p:cNvSpPr>
            <a:spLocks noGrp="1"/>
          </p:cNvSpPr>
          <p:nvPr>
            <p:ph type="title"/>
          </p:nvPr>
        </p:nvSpPr>
        <p:spPr>
          <a:xfrm>
            <a:off x="913775" y="636274"/>
            <a:ext cx="10364451" cy="448284"/>
          </a:xfrm>
        </p:spPr>
        <p:txBody>
          <a:bodyPr>
            <a:noAutofit/>
          </a:bodyPr>
          <a:lstStyle/>
          <a:p>
            <a:r>
              <a:rPr lang="en-IN" sz="3200" i="1" dirty="0">
                <a:solidFill>
                  <a:schemeClr val="accent6">
                    <a:lumMod val="50000"/>
                  </a:schemeClr>
                </a:solidFill>
                <a:latin typeface="Imprint MT Shadow" panose="04020605060303030202" pitchFamily="82" charset="0"/>
              </a:rPr>
              <a:t>EXISTING SYSTEM</a:t>
            </a:r>
          </a:p>
        </p:txBody>
      </p:sp>
      <p:sp>
        <p:nvSpPr>
          <p:cNvPr id="6" name="TextBox 5">
            <a:extLst>
              <a:ext uri="{FF2B5EF4-FFF2-40B4-BE49-F238E27FC236}">
                <a16:creationId xmlns:a16="http://schemas.microsoft.com/office/drawing/2014/main" id="{9133FEF7-B984-4AC2-9271-03C3F3F13462}"/>
              </a:ext>
            </a:extLst>
          </p:cNvPr>
          <p:cNvSpPr txBox="1"/>
          <p:nvPr/>
        </p:nvSpPr>
        <p:spPr>
          <a:xfrm>
            <a:off x="4483223" y="1305017"/>
            <a:ext cx="7350711" cy="5539978"/>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performance of solar dryers is significantly dependent on the weather conditions. Both the heat required for removing the moisture as well as . Electricity necessary for driving the fans are generated in the most cases by solar energy.</a:t>
            </a:r>
          </a:p>
          <a:p>
            <a:pPr algn="just"/>
            <a:endParaRPr lang="en-US" sz="12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it is difficulty to dry the agricultural products in winter and rainy season , so the drying process is depend upon the weather condition.</a:t>
            </a:r>
          </a:p>
          <a:p>
            <a:pPr algn="just"/>
            <a:endParaRPr lang="en-US" sz="12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at a time any one particular products can be used in it.</a:t>
            </a:r>
          </a:p>
          <a:p>
            <a:pPr marL="342900" indent="-342900" algn="just">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large man power is needed to work with it.</a:t>
            </a:r>
          </a:p>
          <a:p>
            <a:pPr marL="342900" indent="-342900" algn="just">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Temperature can not be controlled depend upon the products ,so incase of high heat radiation is producing more heat will produce it leads to damage to the products.</a:t>
            </a:r>
          </a:p>
          <a:p>
            <a:pPr marL="342900" indent="-342900" algn="just">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algn="just"/>
            <a:endParaRPr lang="en-US" sz="2000" dirty="0">
              <a:solidFill>
                <a:schemeClr val="accent5">
                  <a:lumMod val="50000"/>
                </a:schemeClr>
              </a:solidFill>
              <a:latin typeface="Times New Roman" panose="02020603050405020304" pitchFamily="18" charset="0"/>
              <a:cs typeface="Times New Roman" panose="02020603050405020304" pitchFamily="18" charset="0"/>
            </a:endParaRPr>
          </a:p>
          <a:p>
            <a:endParaRPr lang="en-IN" dirty="0"/>
          </a:p>
        </p:txBody>
      </p:sp>
      <p:pic>
        <p:nvPicPr>
          <p:cNvPr id="4" name="Picture 3">
            <a:extLst>
              <a:ext uri="{FF2B5EF4-FFF2-40B4-BE49-F238E27FC236}">
                <a16:creationId xmlns:a16="http://schemas.microsoft.com/office/drawing/2014/main" id="{A0C16CA7-4626-40BE-85E6-84C12C3BFF9A}"/>
              </a:ext>
            </a:extLst>
          </p:cNvPr>
          <p:cNvPicPr>
            <a:picLocks noChangeAspect="1"/>
          </p:cNvPicPr>
          <p:nvPr/>
        </p:nvPicPr>
        <p:blipFill>
          <a:blip r:embed="rId2"/>
          <a:stretch>
            <a:fillRect/>
          </a:stretch>
        </p:blipFill>
        <p:spPr>
          <a:xfrm>
            <a:off x="1110448" y="1084558"/>
            <a:ext cx="3309450" cy="4739193"/>
          </a:xfrm>
          <a:prstGeom prst="rect">
            <a:avLst/>
          </a:prstGeom>
        </p:spPr>
      </p:pic>
    </p:spTree>
    <p:extLst>
      <p:ext uri="{BB962C8B-B14F-4D97-AF65-F5344CB8AC3E}">
        <p14:creationId xmlns:p14="http://schemas.microsoft.com/office/powerpoint/2010/main" val="3265538842"/>
      </p:ext>
    </p:extLst>
  </p:cSld>
  <p:clrMapOvr>
    <a:masterClrMapping/>
  </p:clrMapOvr>
  <p:transition spd="med">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F0CD0-7F73-42FF-B4AD-FA8F6A7886DF}"/>
              </a:ext>
            </a:extLst>
          </p:cNvPr>
          <p:cNvSpPr>
            <a:spLocks noGrp="1"/>
          </p:cNvSpPr>
          <p:nvPr>
            <p:ph type="title"/>
          </p:nvPr>
        </p:nvSpPr>
        <p:spPr/>
        <p:txBody>
          <a:bodyPr/>
          <a:lstStyle/>
          <a:p>
            <a:pPr algn="l"/>
            <a:r>
              <a:rPr lang="en-IN" dirty="0"/>
              <a:t>            </a:t>
            </a:r>
            <a:r>
              <a:rPr lang="en-IN" sz="4400" i="1" dirty="0">
                <a:solidFill>
                  <a:srgbClr val="7030A0"/>
                </a:solidFill>
                <a:latin typeface="Imprint MT Shadow" panose="04020605060303030202" pitchFamily="82" charset="0"/>
              </a:rPr>
              <a:t>drawbacks</a:t>
            </a:r>
          </a:p>
        </p:txBody>
      </p:sp>
      <p:sp>
        <p:nvSpPr>
          <p:cNvPr id="3" name="Content Placeholder 2">
            <a:extLst>
              <a:ext uri="{FF2B5EF4-FFF2-40B4-BE49-F238E27FC236}">
                <a16:creationId xmlns:a16="http://schemas.microsoft.com/office/drawing/2014/main" id="{C5991032-8B01-4B06-9DC0-C0473F83E740}"/>
              </a:ext>
            </a:extLst>
          </p:cNvPr>
          <p:cNvSpPr>
            <a:spLocks noGrp="1"/>
          </p:cNvSpPr>
          <p:nvPr>
            <p:ph sz="quarter" idx="13"/>
          </p:nvPr>
        </p:nvSpPr>
        <p:spPr/>
        <p:txBody>
          <a:bodyPr>
            <a:normAutofit/>
          </a:bodyPr>
          <a:lstStyle/>
          <a:p>
            <a:pPr marL="0" indent="0">
              <a:buNone/>
            </a:pPr>
            <a:r>
              <a:rPr lang="en-IN" sz="3200" cap="none" dirty="0">
                <a:solidFill>
                  <a:schemeClr val="accent5">
                    <a:lumMod val="75000"/>
                  </a:schemeClr>
                </a:solidFill>
              </a:rPr>
              <a:t>Some of the important drawbacks are:</a:t>
            </a:r>
          </a:p>
          <a:p>
            <a:r>
              <a:rPr lang="en-IN" cap="none" dirty="0"/>
              <a:t>More time required for drying.</a:t>
            </a:r>
          </a:p>
          <a:p>
            <a:r>
              <a:rPr lang="en-IN" cap="none" dirty="0"/>
              <a:t>Cost effective.</a:t>
            </a:r>
          </a:p>
          <a:p>
            <a:r>
              <a:rPr lang="en-IN" cap="none" dirty="0"/>
              <a:t>Multiple Varieties  of agricultural products cannot be used.</a:t>
            </a:r>
          </a:p>
          <a:p>
            <a:r>
              <a:rPr lang="en-IN" cap="none" dirty="0"/>
              <a:t>Temperature can’t controlled.</a:t>
            </a:r>
          </a:p>
          <a:p>
            <a:r>
              <a:rPr lang="en-IN" cap="none" dirty="0"/>
              <a:t>Need more manual support.</a:t>
            </a:r>
          </a:p>
          <a:p>
            <a:pPr marL="0" indent="0">
              <a:buNone/>
            </a:pPr>
            <a:endParaRPr lang="en-IN" cap="none" dirty="0"/>
          </a:p>
          <a:p>
            <a:pPr marL="0" indent="0">
              <a:buNone/>
            </a:pPr>
            <a:endParaRPr lang="en-IN" cap="none" dirty="0"/>
          </a:p>
        </p:txBody>
      </p:sp>
      <p:pic>
        <p:nvPicPr>
          <p:cNvPr id="6" name="Picture 5">
            <a:extLst>
              <a:ext uri="{FF2B5EF4-FFF2-40B4-BE49-F238E27FC236}">
                <a16:creationId xmlns:a16="http://schemas.microsoft.com/office/drawing/2014/main" id="{CC35AE4E-5871-41AC-98DF-4E8F80E6FC8B}"/>
              </a:ext>
            </a:extLst>
          </p:cNvPr>
          <p:cNvPicPr>
            <a:picLocks noChangeAspect="1"/>
          </p:cNvPicPr>
          <p:nvPr/>
        </p:nvPicPr>
        <p:blipFill>
          <a:blip r:embed="rId2"/>
          <a:stretch>
            <a:fillRect/>
          </a:stretch>
        </p:blipFill>
        <p:spPr>
          <a:xfrm>
            <a:off x="7491963" y="227003"/>
            <a:ext cx="4455146" cy="2880182"/>
          </a:xfrm>
          <a:prstGeom prst="rect">
            <a:avLst/>
          </a:prstGeom>
        </p:spPr>
      </p:pic>
    </p:spTree>
    <p:extLst>
      <p:ext uri="{BB962C8B-B14F-4D97-AF65-F5344CB8AC3E}">
        <p14:creationId xmlns:p14="http://schemas.microsoft.com/office/powerpoint/2010/main" val="269534032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575C8-2790-491B-9DBD-6FA25E69EF82}"/>
              </a:ext>
            </a:extLst>
          </p:cNvPr>
          <p:cNvSpPr>
            <a:spLocks noGrp="1"/>
          </p:cNvSpPr>
          <p:nvPr>
            <p:ph type="title"/>
          </p:nvPr>
        </p:nvSpPr>
        <p:spPr>
          <a:xfrm>
            <a:off x="913775" y="618518"/>
            <a:ext cx="10364451" cy="448284"/>
          </a:xfrm>
        </p:spPr>
        <p:txBody>
          <a:bodyPr>
            <a:noAutofit/>
          </a:bodyPr>
          <a:lstStyle/>
          <a:p>
            <a:r>
              <a:rPr lang="en-IN" i="1" dirty="0">
                <a:solidFill>
                  <a:schemeClr val="accent6">
                    <a:lumMod val="50000"/>
                  </a:schemeClr>
                </a:solidFill>
                <a:latin typeface="Imprint MT Shadow" panose="04020605060303030202" pitchFamily="82" charset="0"/>
                <a:cs typeface="Times New Roman" panose="02020603050405020304" pitchFamily="18" charset="0"/>
              </a:rPr>
              <a:t>Types of solar drying methods</a:t>
            </a:r>
          </a:p>
        </p:txBody>
      </p:sp>
      <p:pic>
        <p:nvPicPr>
          <p:cNvPr id="4098" name="Picture 2">
            <a:extLst>
              <a:ext uri="{FF2B5EF4-FFF2-40B4-BE49-F238E27FC236}">
                <a16:creationId xmlns:a16="http://schemas.microsoft.com/office/drawing/2014/main" id="{BCA8C263-3F6D-4A52-B375-0DE778F51F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682" y="1521256"/>
            <a:ext cx="10364451" cy="496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74944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92D08-5277-432F-8BE9-946AB2236F39}"/>
              </a:ext>
            </a:extLst>
          </p:cNvPr>
          <p:cNvSpPr>
            <a:spLocks noGrp="1"/>
          </p:cNvSpPr>
          <p:nvPr>
            <p:ph type="title"/>
          </p:nvPr>
        </p:nvSpPr>
        <p:spPr>
          <a:xfrm>
            <a:off x="913775" y="618517"/>
            <a:ext cx="10364451" cy="2160194"/>
          </a:xfrm>
        </p:spPr>
        <p:txBody>
          <a:bodyPr>
            <a:normAutofit/>
          </a:bodyPr>
          <a:lstStyle/>
          <a:p>
            <a:r>
              <a:rPr lang="en-IN" i="1" dirty="0">
                <a:solidFill>
                  <a:schemeClr val="accent6">
                    <a:lumMod val="50000"/>
                  </a:schemeClr>
                </a:solidFill>
                <a:latin typeface="Imprint MT Shadow" panose="04020605060303030202" pitchFamily="82" charset="0"/>
              </a:rPr>
              <a:t>Proposed system</a:t>
            </a:r>
          </a:p>
        </p:txBody>
      </p:sp>
      <p:sp>
        <p:nvSpPr>
          <p:cNvPr id="3" name="Content Placeholder 2">
            <a:extLst>
              <a:ext uri="{FF2B5EF4-FFF2-40B4-BE49-F238E27FC236}">
                <a16:creationId xmlns:a16="http://schemas.microsoft.com/office/drawing/2014/main" id="{CCD355D6-B2C7-4F46-B3E3-A197D8E692CA}"/>
              </a:ext>
            </a:extLst>
          </p:cNvPr>
          <p:cNvSpPr>
            <a:spLocks noGrp="1"/>
          </p:cNvSpPr>
          <p:nvPr>
            <p:ph sz="quarter" idx="13"/>
          </p:nvPr>
        </p:nvSpPr>
        <p:spPr>
          <a:xfrm>
            <a:off x="665825" y="1296140"/>
            <a:ext cx="11052699" cy="4943343"/>
          </a:xfrm>
        </p:spPr>
        <p:txBody>
          <a:bodyPr/>
          <a:lstStyle/>
          <a:p>
            <a:pPr marL="0" indent="0">
              <a:buNone/>
            </a:pPr>
            <a:endParaRPr lang="en-IN" cap="none" dirty="0"/>
          </a:p>
          <a:p>
            <a:pPr marL="0" indent="0">
              <a:buNone/>
            </a:pPr>
            <a:endParaRPr lang="en-IN" cap="none" dirty="0"/>
          </a:p>
          <a:p>
            <a:endParaRPr lang="en-IN" dirty="0"/>
          </a:p>
        </p:txBody>
      </p:sp>
      <p:sp>
        <p:nvSpPr>
          <p:cNvPr id="5" name="TextBox 4">
            <a:extLst>
              <a:ext uri="{FF2B5EF4-FFF2-40B4-BE49-F238E27FC236}">
                <a16:creationId xmlns:a16="http://schemas.microsoft.com/office/drawing/2014/main" id="{58126B7B-4C7C-4ED5-9468-D132641E154E}"/>
              </a:ext>
            </a:extLst>
          </p:cNvPr>
          <p:cNvSpPr txBox="1"/>
          <p:nvPr/>
        </p:nvSpPr>
        <p:spPr>
          <a:xfrm rot="10800000" flipV="1">
            <a:off x="1087116" y="2706513"/>
            <a:ext cx="9938950" cy="3046988"/>
          </a:xfrm>
          <a:prstGeom prst="rect">
            <a:avLst/>
          </a:prstGeom>
          <a:noFill/>
        </p:spPr>
        <p:txBody>
          <a:bodyPr wrap="square" rtlCol="0">
            <a:spAutoFit/>
          </a:bodyPr>
          <a:lstStyle/>
          <a:p>
            <a:pPr marL="285750" indent="-285750">
              <a:buFont typeface="Arial" panose="020B0604020202020204" pitchFamily="34" charset="0"/>
              <a:buChar char="•"/>
            </a:pPr>
            <a:r>
              <a:rPr lang="en-IN" sz="2400" dirty="0"/>
              <a:t>Proposed system is the way to solve the drawbacks of the existing system.</a:t>
            </a:r>
          </a:p>
          <a:p>
            <a:pPr marL="285750" indent="-285750">
              <a:buFont typeface="Arial" panose="020B0604020202020204" pitchFamily="34" charset="0"/>
              <a:buChar char="•"/>
            </a:pPr>
            <a:endParaRPr lang="en-IN" sz="1200" dirty="0"/>
          </a:p>
          <a:p>
            <a:pPr marL="285750" indent="-285750">
              <a:buFont typeface="Arial" panose="020B0604020202020204" pitchFamily="34" charset="0"/>
              <a:buChar char="•"/>
            </a:pPr>
            <a:r>
              <a:rPr lang="en-IN" sz="2400" dirty="0"/>
              <a:t>Some of the problems in the existing system is solved by our project</a:t>
            </a:r>
          </a:p>
          <a:p>
            <a:pPr marL="285750" indent="-285750">
              <a:buFont typeface="Arial" panose="020B0604020202020204" pitchFamily="34" charset="0"/>
              <a:buChar char="•"/>
            </a:pPr>
            <a:endParaRPr lang="en-IN" sz="1200" dirty="0"/>
          </a:p>
          <a:p>
            <a:pPr marL="285750" indent="-285750">
              <a:buFont typeface="Arial" panose="020B0604020202020204" pitchFamily="34" charset="0"/>
              <a:buChar char="•"/>
            </a:pPr>
            <a:r>
              <a:rPr lang="en-IN" sz="2400" dirty="0"/>
              <a:t>We used an extra module in it , if it is necessary we can be implemented </a:t>
            </a:r>
          </a:p>
          <a:p>
            <a:pPr marL="285750" indent="-285750">
              <a:buFont typeface="Arial" panose="020B0604020202020204" pitchFamily="34" charset="0"/>
              <a:buChar char="•"/>
            </a:pPr>
            <a:endParaRPr lang="en-IN" sz="1200" dirty="0"/>
          </a:p>
          <a:p>
            <a:pPr marL="285750" indent="-285750">
              <a:buFont typeface="Arial" panose="020B0604020202020204" pitchFamily="34" charset="0"/>
              <a:buChar char="•"/>
            </a:pPr>
            <a:r>
              <a:rPr lang="en-IN" sz="2400" dirty="0"/>
              <a:t>Products which are drying a natural and hygienic.</a:t>
            </a:r>
          </a:p>
          <a:p>
            <a:pPr marL="285750" indent="-285750">
              <a:buFont typeface="Arial" panose="020B0604020202020204" pitchFamily="34" charset="0"/>
              <a:buChar char="•"/>
            </a:pPr>
            <a:endParaRPr lang="en-IN" sz="1200" dirty="0"/>
          </a:p>
          <a:p>
            <a:pPr marL="285750" indent="-285750">
              <a:buFont typeface="Arial" panose="020B0604020202020204" pitchFamily="34" charset="0"/>
              <a:buChar char="•"/>
            </a:pPr>
            <a:r>
              <a:rPr lang="en-IN" sz="2400" dirty="0"/>
              <a:t>Drying products c an be protected from the pesticides ,birds ,bacteria, etc.</a:t>
            </a:r>
          </a:p>
          <a:p>
            <a:pPr marL="285750" indent="-285750">
              <a:buFont typeface="Arial" panose="020B0604020202020204" pitchFamily="34" charset="0"/>
              <a:buChar char="•"/>
            </a:pPr>
            <a:endParaRPr lang="en-IN" sz="2400" dirty="0"/>
          </a:p>
        </p:txBody>
      </p:sp>
    </p:spTree>
    <p:extLst>
      <p:ext uri="{BB962C8B-B14F-4D97-AF65-F5344CB8AC3E}">
        <p14:creationId xmlns:p14="http://schemas.microsoft.com/office/powerpoint/2010/main" val="2349744291"/>
      </p:ext>
    </p:extLst>
  </p:cSld>
  <p:clrMapOvr>
    <a:masterClrMapping/>
  </p:clrMapOvr>
  <p:transition spd="slow">
    <p:wipe/>
  </p:transition>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
  <TotalTime>1442</TotalTime>
  <Words>1434</Words>
  <Application>Microsoft Office PowerPoint</Application>
  <PresentationFormat>Widescreen</PresentationFormat>
  <Paragraphs>340</Paragraphs>
  <Slides>24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Bodoni MT</vt:lpstr>
      <vt:lpstr>Calibri</vt:lpstr>
      <vt:lpstr>Castellar</vt:lpstr>
      <vt:lpstr>Comic Sans MS</vt:lpstr>
      <vt:lpstr>Imprint MT Shadow</vt:lpstr>
      <vt:lpstr>MV Boli</vt:lpstr>
      <vt:lpstr>Times New Roman</vt:lpstr>
      <vt:lpstr>Tw Cen MT</vt:lpstr>
      <vt:lpstr>Droplet</vt:lpstr>
      <vt:lpstr>Panimalar polytechnic college</vt:lpstr>
      <vt:lpstr>members</vt:lpstr>
      <vt:lpstr>Introduction</vt:lpstr>
      <vt:lpstr>PowerPoint Presentation</vt:lpstr>
      <vt:lpstr>Purpose of solar dryer</vt:lpstr>
      <vt:lpstr>EXISTING SYSTEM</vt:lpstr>
      <vt:lpstr>            drawbacks</vt:lpstr>
      <vt:lpstr>Types of solar drying methods</vt:lpstr>
      <vt:lpstr>Proposed system</vt:lpstr>
      <vt:lpstr>working</vt:lpstr>
      <vt:lpstr>PowerPoint Presentation</vt:lpstr>
      <vt:lpstr>PowerPoint Presentation</vt:lpstr>
      <vt:lpstr>Flow chart</vt:lpstr>
      <vt:lpstr>Cost involvement and estimate(appx)</vt:lpstr>
      <vt:lpstr>PowerPoint Presentation</vt:lpstr>
      <vt:lpstr>specification</vt:lpstr>
      <vt:lpstr>3D DIAGRAM</vt:lpstr>
      <vt:lpstr>PowerPoint Presentation</vt:lpstr>
      <vt:lpstr>PowerPoint Presentation</vt:lpstr>
      <vt:lpstr>PowerPoint Presentation</vt:lpstr>
      <vt:lpstr>PowerPoint Presentation</vt:lpstr>
      <vt:lpstr>Advance concept</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Panimalar polytechnic college</dc:title>
  <dc:creator>Poornesh Velineni</dc:creator>
  <cp:lastModifiedBy>Poornesh Velineni</cp:lastModifiedBy>
  <cp:revision>66</cp:revision>
  <dcterms:created xsi:type="dcterms:W3CDTF">2018-01-03T08:05:35Z</dcterms:created>
  <dcterms:modified xsi:type="dcterms:W3CDTF">2018-01-05T07:46:51Z</dcterms:modified>
</cp:coreProperties>
</file>